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7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8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9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0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1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charts/chart12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0.xml" ContentType="application/vnd.openxmlformats-officedocument.presentationml.notesSlide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drawings/drawing2.xml" ContentType="application/vnd.openxmlformats-officedocument.drawingml.chartshapes+xml"/>
  <Override PartName="/ppt/charts/chart17.xml" ContentType="application/vnd.openxmlformats-officedocument.drawingml.chart+xml"/>
  <Override PartName="/ppt/drawings/drawing3.xml" ContentType="application/vnd.openxmlformats-officedocument.drawingml.chartshapes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notesSlides/notesSlide11.xml" ContentType="application/vnd.openxmlformats-officedocument.presentationml.notesSlide+xml"/>
  <Override PartName="/ppt/charts/chart2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35" r:id="rId1"/>
  </p:sldMasterIdLst>
  <p:notesMasterIdLst>
    <p:notesMasterId r:id="rId65"/>
  </p:notesMasterIdLst>
  <p:handoutMasterIdLst>
    <p:handoutMasterId r:id="rId66"/>
  </p:handoutMasterIdLst>
  <p:sldIdLst>
    <p:sldId id="348" r:id="rId2"/>
    <p:sldId id="1043" r:id="rId3"/>
    <p:sldId id="1044" r:id="rId4"/>
    <p:sldId id="1046" r:id="rId5"/>
    <p:sldId id="827" r:id="rId6"/>
    <p:sldId id="828" r:id="rId7"/>
    <p:sldId id="1031" r:id="rId8"/>
    <p:sldId id="892" r:id="rId9"/>
    <p:sldId id="690" r:id="rId10"/>
    <p:sldId id="1015" r:id="rId11"/>
    <p:sldId id="987" r:id="rId12"/>
    <p:sldId id="694" r:id="rId13"/>
    <p:sldId id="831" r:id="rId14"/>
    <p:sldId id="1034" r:id="rId15"/>
    <p:sldId id="778" r:id="rId16"/>
    <p:sldId id="903" r:id="rId17"/>
    <p:sldId id="1019" r:id="rId18"/>
    <p:sldId id="966" r:id="rId19"/>
    <p:sldId id="1020" r:id="rId20"/>
    <p:sldId id="845" r:id="rId21"/>
    <p:sldId id="693" r:id="rId22"/>
    <p:sldId id="976" r:id="rId23"/>
    <p:sldId id="1021" r:id="rId24"/>
    <p:sldId id="1045" r:id="rId25"/>
    <p:sldId id="696" r:id="rId26"/>
    <p:sldId id="1039" r:id="rId27"/>
    <p:sldId id="1040" r:id="rId28"/>
    <p:sldId id="957" r:id="rId29"/>
    <p:sldId id="855" r:id="rId30"/>
    <p:sldId id="695" r:id="rId31"/>
    <p:sldId id="774" r:id="rId32"/>
    <p:sldId id="1022" r:id="rId33"/>
    <p:sldId id="929" r:id="rId34"/>
    <p:sldId id="956" r:id="rId35"/>
    <p:sldId id="697" r:id="rId36"/>
    <p:sldId id="928" r:id="rId37"/>
    <p:sldId id="988" r:id="rId38"/>
    <p:sldId id="1016" r:id="rId39"/>
    <p:sldId id="1042" r:id="rId40"/>
    <p:sldId id="1023" r:id="rId41"/>
    <p:sldId id="911" r:id="rId42"/>
    <p:sldId id="1024" r:id="rId43"/>
    <p:sldId id="1006" r:id="rId44"/>
    <p:sldId id="1025" r:id="rId45"/>
    <p:sldId id="1026" r:id="rId46"/>
    <p:sldId id="938" r:id="rId47"/>
    <p:sldId id="700" r:id="rId48"/>
    <p:sldId id="1032" r:id="rId49"/>
    <p:sldId id="972" r:id="rId50"/>
    <p:sldId id="1047" r:id="rId51"/>
    <p:sldId id="1048" r:id="rId52"/>
    <p:sldId id="1035" r:id="rId53"/>
    <p:sldId id="669" r:id="rId54"/>
    <p:sldId id="970" r:id="rId55"/>
    <p:sldId id="558" r:id="rId56"/>
    <p:sldId id="880" r:id="rId57"/>
    <p:sldId id="908" r:id="rId58"/>
    <p:sldId id="1018" r:id="rId59"/>
    <p:sldId id="1038" r:id="rId60"/>
    <p:sldId id="905" r:id="rId61"/>
    <p:sldId id="941" r:id="rId62"/>
    <p:sldId id="912" r:id="rId63"/>
    <p:sldId id="968" r:id="rId64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1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  <p15:guide id="5" orient="horz" pos="3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99"/>
    <a:srgbClr val="0000CC"/>
    <a:srgbClr val="0000FF"/>
    <a:srgbClr val="009242"/>
    <a:srgbClr val="00823B"/>
    <a:srgbClr val="FBF5E9"/>
    <a:srgbClr val="9BB7D9"/>
    <a:srgbClr val="33CC33"/>
    <a:srgbClr val="FF6600"/>
    <a:srgbClr val="FCF5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056" autoAdjust="0"/>
    <p:restoredTop sz="94541" autoAdjust="0"/>
  </p:normalViewPr>
  <p:slideViewPr>
    <p:cSldViewPr>
      <p:cViewPr varScale="1">
        <p:scale>
          <a:sx n="119" d="100"/>
          <a:sy n="119" d="100"/>
        </p:scale>
        <p:origin x="108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1326" y="-96"/>
      </p:cViewPr>
      <p:guideLst>
        <p:guide orient="horz" pos="3128"/>
        <p:guide pos="2141"/>
        <p:guide orient="horz" pos="3110"/>
        <p:guide pos="2142"/>
        <p:guide orient="horz" pos="3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I:\&#1089;&#1088;&#1086;&#1075;&#1077;&#1085;\&#1089;&#1077;&#1085;&#1090;%2020\&#1089;&#1090;&#1088;&#1072;&#1090;&#1077;&#1075;&#1080;&#1103;\&#1046;&#1080;&#1083;&#1100;&#1077;%201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I:\&#1089;&#1088;&#1086;&#1075;&#1077;&#1085;\&#1089;&#1077;&#1085;&#1090;%2020\&#1089;&#1090;&#1088;&#1072;&#1090;&#1077;&#1075;&#1080;&#1103;\&#1087;&#1077;&#1088;&#1077;&#1089;&#1095;&#1077;&#1090;2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I:\&#1089;&#1088;&#1086;&#1075;&#1077;&#1085;\&#1089;&#1077;&#1085;&#1090;%2020\&#1089;&#1090;&#1088;&#1072;&#1090;&#1077;&#1075;&#1080;&#1103;\&#1087;&#1077;&#1088;&#1077;&#1089;&#1095;&#1077;&#1090;2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I:\&#1089;&#1088;&#1086;&#1075;&#1077;&#1085;\&#1089;&#1077;&#1085;&#1090;%2020\&#1089;&#1090;&#1088;&#1072;&#1090;&#1077;&#1075;&#1080;&#1103;\&#1087;&#1077;&#1088;&#1077;&#1089;&#1095;&#1077;&#1090;2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I:\&#1089;&#1088;&#1086;&#1075;&#1077;&#1085;\&#1089;&#1077;&#1085;&#1090;%2020\&#1089;&#1090;&#1088;&#1072;&#1090;&#1077;&#1075;&#1080;&#1103;\&#1087;&#1077;&#1088;&#1077;&#1089;&#1095;&#1077;&#1090;2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G:\&#1089;&#1088;&#1086;&#1075;&#1077;&#1085;\&#1084;&#1072;&#1088;&#1090;%2020\&#1089;&#1090;&#1088;&#1072;&#1090;&#1077;&#1075;&#1080;&#1103;\&#1046;&#1080;&#1083;&#1100;&#1077;%2011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I:\&#1089;&#1088;&#1086;&#1075;&#1077;&#1085;\&#1072;&#1087;&#1088;%20%2019\&#1046;&#1080;&#1083;&#1100;&#1077;%201.xlsx" TargetMode="Externa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I:\&#1089;&#1088;&#1086;&#1075;&#1077;&#1085;\&#1089;&#1077;&#1085;&#1090;%2020\&#1089;&#1090;&#1088;&#1072;&#1090;&#1077;&#1075;&#1080;&#1103;\&#1087;&#1077;&#1088;&#1077;&#1089;&#1095;&#1077;&#1090;2.xlsx" TargetMode="Externa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1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I:\&#1089;&#1088;&#1086;&#1075;&#1077;&#1085;\&#1089;&#1077;&#1085;&#1090;%2020\&#1089;&#1090;&#1088;&#1072;&#1090;&#1077;&#1075;&#1080;&#1103;\&#1046;&#1080;&#1083;&#1100;&#1077;%201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I:\&#1089;&#1088;&#1086;&#1075;&#1077;&#1085;\&#1086;&#1082;&#1090;%2020\&#1089;&#1090;&#1088;&#1072;&#1090;&#1077;&#1075;&#1080;&#1103;\&#1042;&#1074;&#1086;&#1076;%20&#1053;&#1055;%20&#1080;&#1083;&#1100;&#1077;2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89;&#1088;&#1086;&#1075;&#1077;&#1085;\&#1072;&#1087;&#1088;%20%2019\&#1046;&#1080;&#1083;&#1100;&#1077;%201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89;&#1088;&#1086;&#1075;&#1077;&#1085;\&#1072;&#1087;&#1088;%20%2019\&#1046;&#1080;&#1083;&#1100;&#1077;%201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I:\&#1089;&#1088;&#1086;&#1075;&#1077;&#1085;\&#1086;&#1082;&#1090;%2020\&#1089;&#1090;&#1088;&#1072;&#1090;&#1077;&#1075;&#1080;&#1103;\&#1042;&#1074;&#1086;&#1076;%20&#1053;&#1055;%20&#1080;&#1083;&#1100;&#1077;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I:\&#1089;&#1088;&#1086;&#1075;&#1077;&#1085;\&#1089;&#1077;&#1085;&#1090;%2020\&#1089;&#1090;&#1088;&#1072;&#1090;&#1077;&#1075;&#1080;&#1103;\&#1087;&#1077;&#1088;&#1077;&#1089;&#1095;&#1077;&#1090;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I:\&#1089;&#1088;&#1086;&#1075;&#1077;&#1085;\&#1089;&#1077;&#1085;&#1090;%2020\&#1089;&#1090;&#1088;&#1072;&#1090;&#1077;&#1075;&#1080;&#1103;\&#1087;&#1077;&#1088;&#1077;&#1089;&#1095;&#1077;&#1090;2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Лист1!$X$7:$AF$7</c:f>
              <c:strCache>
                <c:ptCount val="9"/>
                <c:pt idx="0">
                  <c:v>2000г.</c:v>
                </c:pt>
                <c:pt idx="1">
                  <c:v>2005г.</c:v>
                </c:pt>
                <c:pt idx="2">
                  <c:v>2010г.</c:v>
                </c:pt>
                <c:pt idx="3">
                  <c:v>2014г.</c:v>
                </c:pt>
                <c:pt idx="4">
                  <c:v>2015г.</c:v>
                </c:pt>
                <c:pt idx="5">
                  <c:v>2016г.</c:v>
                </c:pt>
                <c:pt idx="6">
                  <c:v>2017г.</c:v>
                </c:pt>
                <c:pt idx="7">
                  <c:v>2018г.</c:v>
                </c:pt>
                <c:pt idx="8">
                  <c:v>2019г.</c:v>
                </c:pt>
              </c:strCache>
            </c:strRef>
          </c:cat>
          <c:val>
            <c:numRef>
              <c:f>Лист1!$X$19:$AF$19</c:f>
              <c:numCache>
                <c:formatCode>General</c:formatCode>
                <c:ptCount val="9"/>
                <c:pt idx="0">
                  <c:v>81.099999999999994</c:v>
                </c:pt>
                <c:pt idx="1">
                  <c:v>84.5</c:v>
                </c:pt>
                <c:pt idx="2">
                  <c:v>63</c:v>
                </c:pt>
                <c:pt idx="3">
                  <c:v>56</c:v>
                </c:pt>
                <c:pt idx="4">
                  <c:v>54</c:v>
                </c:pt>
                <c:pt idx="5">
                  <c:v>53</c:v>
                </c:pt>
                <c:pt idx="6">
                  <c:v>52</c:v>
                </c:pt>
                <c:pt idx="7">
                  <c:v>51.3</c:v>
                </c:pt>
                <c:pt idx="8">
                  <c:v>51.6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49-4A40-AA07-C3A08F6744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5604864"/>
        <c:axId val="150353536"/>
        <c:axId val="0"/>
      </c:bar3DChart>
      <c:catAx>
        <c:axId val="165604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0353536"/>
        <c:crosses val="autoZero"/>
        <c:auto val="1"/>
        <c:lblAlgn val="ctr"/>
        <c:lblOffset val="100"/>
        <c:noMultiLvlLbl val="0"/>
      </c:catAx>
      <c:valAx>
        <c:axId val="150353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5604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'Вода и канализация'!$W$7:$AB$7</c:f>
              <c:numCache>
                <c:formatCode>General</c:formatCode>
                <c:ptCount val="6"/>
                <c:pt idx="0">
                  <c:v>1995</c:v>
                </c:pt>
                <c:pt idx="1">
                  <c:v>2000</c:v>
                </c:pt>
                <c:pt idx="2">
                  <c:v>2005</c:v>
                </c:pt>
                <c:pt idx="3">
                  <c:v>2010</c:v>
                </c:pt>
                <c:pt idx="4">
                  <c:v>2015</c:v>
                </c:pt>
                <c:pt idx="5">
                  <c:v>2019</c:v>
                </c:pt>
              </c:numCache>
            </c:numRef>
          </c:cat>
          <c:val>
            <c:numRef>
              <c:f>'Вода и канализация'!$W$8:$AB$8</c:f>
              <c:numCache>
                <c:formatCode>General</c:formatCode>
                <c:ptCount val="6"/>
                <c:pt idx="0">
                  <c:v>305.8</c:v>
                </c:pt>
                <c:pt idx="1">
                  <c:v>324.10000000000002</c:v>
                </c:pt>
                <c:pt idx="2">
                  <c:v>332.8</c:v>
                </c:pt>
                <c:pt idx="3">
                  <c:v>344.9</c:v>
                </c:pt>
                <c:pt idx="4">
                  <c:v>372.2</c:v>
                </c:pt>
                <c:pt idx="5">
                  <c:v>383.6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61-49C3-B6EA-2CAC380DDC8E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'Вода и канализация'!$W$7:$AB$7</c:f>
              <c:numCache>
                <c:formatCode>General</c:formatCode>
                <c:ptCount val="6"/>
                <c:pt idx="0">
                  <c:v>1995</c:v>
                </c:pt>
                <c:pt idx="1">
                  <c:v>2000</c:v>
                </c:pt>
                <c:pt idx="2">
                  <c:v>2005</c:v>
                </c:pt>
                <c:pt idx="3">
                  <c:v>2010</c:v>
                </c:pt>
                <c:pt idx="4">
                  <c:v>2015</c:v>
                </c:pt>
                <c:pt idx="5">
                  <c:v>2019</c:v>
                </c:pt>
              </c:numCache>
            </c:numRef>
          </c:cat>
          <c:val>
            <c:numRef>
              <c:f>'Вода и канализация'!$W$9:$AB$9</c:f>
              <c:numCache>
                <c:formatCode>General</c:formatCode>
                <c:ptCount val="6"/>
                <c:pt idx="0">
                  <c:v>70.599999999999994</c:v>
                </c:pt>
                <c:pt idx="1">
                  <c:v>89</c:v>
                </c:pt>
                <c:pt idx="2">
                  <c:v>69</c:v>
                </c:pt>
                <c:pt idx="3">
                  <c:v>89.5</c:v>
                </c:pt>
                <c:pt idx="4">
                  <c:v>92.2</c:v>
                </c:pt>
                <c:pt idx="5">
                  <c:v>92.3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61-49C3-B6EA-2CAC380DDC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3240192"/>
        <c:axId val="150396224"/>
      </c:barChart>
      <c:catAx>
        <c:axId val="183240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0396224"/>
        <c:crosses val="autoZero"/>
        <c:auto val="1"/>
        <c:lblAlgn val="ctr"/>
        <c:lblOffset val="100"/>
        <c:noMultiLvlLbl val="0"/>
      </c:catAx>
      <c:valAx>
        <c:axId val="150396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3240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'Вода и канализация'!$W$29:$AB$29</c:f>
              <c:numCache>
                <c:formatCode>General</c:formatCode>
                <c:ptCount val="6"/>
                <c:pt idx="0">
                  <c:v>1995</c:v>
                </c:pt>
                <c:pt idx="1">
                  <c:v>2000</c:v>
                </c:pt>
                <c:pt idx="2">
                  <c:v>2005</c:v>
                </c:pt>
                <c:pt idx="3">
                  <c:v>2010</c:v>
                </c:pt>
                <c:pt idx="4">
                  <c:v>2015</c:v>
                </c:pt>
                <c:pt idx="5">
                  <c:v>2019</c:v>
                </c:pt>
              </c:numCache>
            </c:numRef>
          </c:cat>
          <c:val>
            <c:numRef>
              <c:f>'Вода и канализация'!$W$30:$AB$30</c:f>
              <c:numCache>
                <c:formatCode>General</c:formatCode>
                <c:ptCount val="6"/>
                <c:pt idx="0">
                  <c:v>67.2</c:v>
                </c:pt>
                <c:pt idx="1">
                  <c:v>73.8</c:v>
                </c:pt>
                <c:pt idx="2">
                  <c:v>75.099999999999994</c:v>
                </c:pt>
                <c:pt idx="3">
                  <c:v>76.5</c:v>
                </c:pt>
                <c:pt idx="4">
                  <c:v>81</c:v>
                </c:pt>
                <c:pt idx="5">
                  <c:v>85.5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10-48C2-ABAE-C5D3E95B3250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'Вода и канализация'!$W$29:$AB$29</c:f>
              <c:numCache>
                <c:formatCode>General</c:formatCode>
                <c:ptCount val="6"/>
                <c:pt idx="0">
                  <c:v>1995</c:v>
                </c:pt>
                <c:pt idx="1">
                  <c:v>2000</c:v>
                </c:pt>
                <c:pt idx="2">
                  <c:v>2005</c:v>
                </c:pt>
                <c:pt idx="3">
                  <c:v>2010</c:v>
                </c:pt>
                <c:pt idx="4">
                  <c:v>2015</c:v>
                </c:pt>
                <c:pt idx="5">
                  <c:v>2019</c:v>
                </c:pt>
              </c:numCache>
            </c:numRef>
          </c:cat>
          <c:val>
            <c:numRef>
              <c:f>'Вода и канализация'!$W$31:$AB$31</c:f>
              <c:numCache>
                <c:formatCode>General</c:formatCode>
                <c:ptCount val="6"/>
                <c:pt idx="0">
                  <c:v>12.4</c:v>
                </c:pt>
                <c:pt idx="1">
                  <c:v>20.3</c:v>
                </c:pt>
                <c:pt idx="2">
                  <c:v>22.9</c:v>
                </c:pt>
                <c:pt idx="3">
                  <c:v>28.6</c:v>
                </c:pt>
                <c:pt idx="4">
                  <c:v>35.299999999999997</c:v>
                </c:pt>
                <c:pt idx="5">
                  <c:v>37.9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10-48C2-ABAE-C5D3E95B32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3241728"/>
        <c:axId val="183305344"/>
      </c:barChart>
      <c:catAx>
        <c:axId val="183241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3305344"/>
        <c:crosses val="autoZero"/>
        <c:auto val="1"/>
        <c:lblAlgn val="ctr"/>
        <c:lblOffset val="100"/>
        <c:noMultiLvlLbl val="0"/>
      </c:catAx>
      <c:valAx>
        <c:axId val="183305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3241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в ценах 2005 года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'объем строительства'!$R$4:$R$14</c:f>
              <c:numCache>
                <c:formatCode>General</c:formatCode>
                <c:ptCount val="11"/>
                <c:pt idx="0">
                  <c:v>2005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'объем строительства'!$S$4:$S$14</c:f>
              <c:numCache>
                <c:formatCode>General</c:formatCode>
                <c:ptCount val="11"/>
                <c:pt idx="0">
                  <c:v>1.75</c:v>
                </c:pt>
                <c:pt idx="1">
                  <c:v>4.45</c:v>
                </c:pt>
                <c:pt idx="2">
                  <c:v>5.14</c:v>
                </c:pt>
                <c:pt idx="3">
                  <c:v>5.71</c:v>
                </c:pt>
                <c:pt idx="4">
                  <c:v>6.02</c:v>
                </c:pt>
                <c:pt idx="5">
                  <c:v>6.12</c:v>
                </c:pt>
                <c:pt idx="6">
                  <c:v>7.01</c:v>
                </c:pt>
                <c:pt idx="7">
                  <c:v>7.21</c:v>
                </c:pt>
                <c:pt idx="8">
                  <c:v>7.57</c:v>
                </c:pt>
                <c:pt idx="9">
                  <c:v>8.3800000000000008</c:v>
                </c:pt>
                <c:pt idx="10" formatCode="0.00">
                  <c:v>9.1329999999999991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84-406C-939A-01A7D3C0CA47}"/>
            </c:ext>
          </c:extLst>
        </c:ser>
        <c:ser>
          <c:idx val="1"/>
          <c:order val="1"/>
          <c:tx>
            <c:v>В текущих ценах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'объем строительства'!$R$4:$R$14</c:f>
              <c:numCache>
                <c:formatCode>General</c:formatCode>
                <c:ptCount val="11"/>
                <c:pt idx="0">
                  <c:v>2005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'объем строительства'!$T$4:$T$14</c:f>
              <c:numCache>
                <c:formatCode>0.00</c:formatCode>
                <c:ptCount val="11"/>
                <c:pt idx="0" formatCode="General">
                  <c:v>1.75</c:v>
                </c:pt>
                <c:pt idx="1">
                  <c:v>2.5114442775911998</c:v>
                </c:pt>
                <c:pt idx="2">
                  <c:v>2.639527935748351</c:v>
                </c:pt>
                <c:pt idx="3">
                  <c:v>2.7055161341420595</c:v>
                </c:pt>
                <c:pt idx="4">
                  <c:v>2.7082216502762013</c:v>
                </c:pt>
                <c:pt idx="5">
                  <c:v>2.6459325523198487</c:v>
                </c:pt>
                <c:pt idx="6">
                  <c:v>2.5427411827793747</c:v>
                </c:pt>
                <c:pt idx="7">
                  <c:v>2.4893436179410076</c:v>
                </c:pt>
                <c:pt idx="8">
                  <c:v>2.4594714945257152</c:v>
                </c:pt>
                <c:pt idx="9">
                  <c:v>2.5898234837355778</c:v>
                </c:pt>
                <c:pt idx="10">
                  <c:v>2.6053624246379914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84-406C-939A-01A7D3C0CA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0303232"/>
        <c:axId val="126122176"/>
      </c:barChart>
      <c:catAx>
        <c:axId val="150303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6122176"/>
        <c:crosses val="autoZero"/>
        <c:auto val="1"/>
        <c:lblAlgn val="ctr"/>
        <c:lblOffset val="100"/>
        <c:noMultiLvlLbl val="0"/>
      </c:catAx>
      <c:valAx>
        <c:axId val="126122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0303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904128963095757E-2"/>
          <c:y val="0.10054029944385265"/>
          <c:w val="0.57574280205396311"/>
          <c:h val="0.8473345009595884"/>
        </c:manualLayout>
      </c:layout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'объем строительства'!$A$33:$A$37</c:f>
              <c:strCache>
                <c:ptCount val="5"/>
                <c:pt idx="0">
                  <c:v>Жилые здания</c:v>
                </c:pt>
                <c:pt idx="1">
                  <c:v>Нежилые здания</c:v>
                </c:pt>
                <c:pt idx="2">
                  <c:v>Автодороги  и ж/д</c:v>
                </c:pt>
                <c:pt idx="3">
                  <c:v>Инж сооружения</c:v>
                </c:pt>
                <c:pt idx="4">
                  <c:v>Иные строительные работы</c:v>
                </c:pt>
              </c:strCache>
            </c:strRef>
          </c:cat>
          <c:val>
            <c:numRef>
              <c:f>'объем строительства'!$H$33:$H$37</c:f>
              <c:numCache>
                <c:formatCode>0%</c:formatCode>
                <c:ptCount val="5"/>
                <c:pt idx="0">
                  <c:v>0.22</c:v>
                </c:pt>
                <c:pt idx="1">
                  <c:v>0.13</c:v>
                </c:pt>
                <c:pt idx="2" formatCode="0.00%">
                  <c:v>0.218</c:v>
                </c:pt>
                <c:pt idx="3" formatCode="0.00%">
                  <c:v>0.18500000000000003</c:v>
                </c:pt>
                <c:pt idx="4" formatCode="0.00%">
                  <c:v>0.247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ED-4347-A77F-BDCA601E579F}"/>
            </c:ext>
          </c:extLst>
        </c:ser>
        <c:ser>
          <c:idx val="1"/>
          <c:order val="1"/>
          <c:cat>
            <c:strRef>
              <c:f>'объем строительства'!$A$33:$A$37</c:f>
              <c:strCache>
                <c:ptCount val="5"/>
                <c:pt idx="0">
                  <c:v>Жилые здания</c:v>
                </c:pt>
                <c:pt idx="1">
                  <c:v>Нежилые здания</c:v>
                </c:pt>
                <c:pt idx="2">
                  <c:v>Автодороги  и ж/д</c:v>
                </c:pt>
                <c:pt idx="3">
                  <c:v>Инж сооружения</c:v>
                </c:pt>
                <c:pt idx="4">
                  <c:v>Иные строительные работы</c:v>
                </c:pt>
              </c:strCache>
            </c:strRef>
          </c:cat>
          <c:val>
            <c:numRef>
              <c:f>'объем строительства'!$A$32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ED-4347-A77F-BDCA601E579F}"/>
            </c:ext>
          </c:extLst>
        </c:ser>
        <c:ser>
          <c:idx val="2"/>
          <c:order val="2"/>
          <c:cat>
            <c:strRef>
              <c:f>'объем строительства'!$A$33:$A$37</c:f>
              <c:strCache>
                <c:ptCount val="5"/>
                <c:pt idx="0">
                  <c:v>Жилые здания</c:v>
                </c:pt>
                <c:pt idx="1">
                  <c:v>Нежилые здания</c:v>
                </c:pt>
                <c:pt idx="2">
                  <c:v>Автодороги  и ж/д</c:v>
                </c:pt>
                <c:pt idx="3">
                  <c:v>Инж сооружения</c:v>
                </c:pt>
                <c:pt idx="4">
                  <c:v>Иные строительные работы</c:v>
                </c:pt>
              </c:strCache>
            </c:strRef>
          </c:cat>
          <c:val>
            <c:numRef>
              <c:f>'объем строительства'!$A$33:$A$37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7ED-4347-A77F-BDCA601E57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0884025608370118"/>
          <c:y val="0.20048538769448185"/>
          <c:w val="0.39115974391629876"/>
          <c:h val="0.59902922461103625"/>
        </c:manualLayout>
      </c:layout>
      <c:overlay val="0"/>
      <c:txPr>
        <a:bodyPr/>
        <a:lstStyle/>
        <a:p>
          <a:pPr rtl="0">
            <a:defRPr sz="1400" b="1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8742821456802092E-2"/>
          <c:y val="4.0281244804221641E-2"/>
          <c:w val="0.89007018049532494"/>
          <c:h val="0.86882841518689946"/>
        </c:manualLayout>
      </c:layout>
      <c:lineChart>
        <c:grouping val="standard"/>
        <c:varyColors val="0"/>
        <c:ser>
          <c:idx val="0"/>
          <c:order val="0"/>
          <c:tx>
            <c:strRef>
              <c:f>индексы!$A$47</c:f>
              <c:strCache>
                <c:ptCount val="1"/>
                <c:pt idx="0">
                  <c:v>Населением за счет собственных средств</c:v>
                </c:pt>
              </c:strCache>
            </c:strRef>
          </c:tx>
          <c:spPr>
            <a:ln w="88900"/>
          </c:spPr>
          <c:marker>
            <c:symbol val="none"/>
          </c:marker>
          <c:dLbls>
            <c:dLbl>
              <c:idx val="3"/>
              <c:layout>
                <c:manualLayout>
                  <c:x val="2.8397113735247896E-3"/>
                  <c:y val="2.04869660416438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E53-4DFF-87C3-604CF0E802AF}"/>
                </c:ext>
              </c:extLst>
            </c:dLbl>
            <c:dLbl>
              <c:idx val="4"/>
              <c:layout>
                <c:manualLayout>
                  <c:x val="0"/>
                  <c:y val="1.70724717013698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E53-4DFF-87C3-604CF0E802AF}"/>
                </c:ext>
              </c:extLst>
            </c:dLbl>
            <c:dLbl>
              <c:idx val="5"/>
              <c:layout>
                <c:manualLayout>
                  <c:x val="-1.4198556867624469E-3"/>
                  <c:y val="1.70724717013698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E53-4DFF-87C3-604CF0E802AF}"/>
                </c:ext>
              </c:extLst>
            </c:dLbl>
            <c:dLbl>
              <c:idx val="7"/>
              <c:layout>
                <c:manualLayout>
                  <c:x val="2.8397113735247896E-3"/>
                  <c:y val="-2.39014603819179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E53-4DFF-87C3-604CF0E802AF}"/>
                </c:ext>
              </c:extLst>
            </c:dLbl>
            <c:dLbl>
              <c:idx val="8"/>
              <c:layout>
                <c:manualLayout>
                  <c:x val="0"/>
                  <c:y val="-6.8289886805479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E53-4DFF-87C3-604CF0E802AF}"/>
                </c:ext>
              </c:extLst>
            </c:dLbl>
            <c:dLbl>
              <c:idx val="9"/>
              <c:layout>
                <c:manualLayout>
                  <c:x val="2.8397113735247896E-3"/>
                  <c:y val="3.41449434027398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E53-4DFF-87C3-604CF0E802AF}"/>
                </c:ext>
              </c:extLst>
            </c:dLbl>
            <c:dLbl>
              <c:idx val="10"/>
              <c:layout>
                <c:manualLayout>
                  <c:x val="-4.2595670602871847E-3"/>
                  <c:y val="-3.75594377430138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E53-4DFF-87C3-604CF0E802A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индексы!$B$46:$N$46</c:f>
              <c:numCache>
                <c:formatCode>General</c:formatCode>
                <c:ptCount val="13"/>
                <c:pt idx="0">
                  <c:v>1995</c:v>
                </c:pt>
                <c:pt idx="1">
                  <c:v>2000</c:v>
                </c:pt>
                <c:pt idx="2">
                  <c:v>2005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</c:numCache>
            </c:numRef>
          </c:cat>
          <c:val>
            <c:numRef>
              <c:f>индексы!$B$47:$N$47</c:f>
              <c:numCache>
                <c:formatCode>General</c:formatCode>
                <c:ptCount val="13"/>
                <c:pt idx="0">
                  <c:v>151</c:v>
                </c:pt>
                <c:pt idx="1">
                  <c:v>211</c:v>
                </c:pt>
                <c:pt idx="2">
                  <c:v>293</c:v>
                </c:pt>
                <c:pt idx="3">
                  <c:v>427</c:v>
                </c:pt>
                <c:pt idx="4">
                  <c:v>447</c:v>
                </c:pt>
                <c:pt idx="5">
                  <c:v>474</c:v>
                </c:pt>
                <c:pt idx="6">
                  <c:v>513</c:v>
                </c:pt>
                <c:pt idx="7">
                  <c:v>606</c:v>
                </c:pt>
                <c:pt idx="8">
                  <c:v>588</c:v>
                </c:pt>
                <c:pt idx="9">
                  <c:v>531</c:v>
                </c:pt>
                <c:pt idx="10">
                  <c:v>551</c:v>
                </c:pt>
                <c:pt idx="11">
                  <c:v>540</c:v>
                </c:pt>
                <c:pt idx="12">
                  <c:v>642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DA-4E2E-B8C1-AEF084F4E494}"/>
            </c:ext>
          </c:extLst>
        </c:ser>
        <c:ser>
          <c:idx val="1"/>
          <c:order val="1"/>
          <c:tx>
            <c:strRef>
              <c:f>индексы!$A$48</c:f>
              <c:strCache>
                <c:ptCount val="1"/>
                <c:pt idx="0">
                  <c:v>Всего</c:v>
                </c:pt>
              </c:strCache>
            </c:strRef>
          </c:tx>
          <c:spPr>
            <a:ln w="88900"/>
          </c:spPr>
          <c:marker>
            <c:symbol val="none"/>
          </c:marker>
          <c:dLbls>
            <c:dLbl>
              <c:idx val="0"/>
              <c:layout>
                <c:manualLayout>
                  <c:x val="0"/>
                  <c:y val="-1.70724717013700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E53-4DFF-87C3-604CF0E802AF}"/>
                </c:ext>
              </c:extLst>
            </c:dLbl>
            <c:dLbl>
              <c:idx val="1"/>
              <c:layout>
                <c:manualLayout>
                  <c:x val="2.8397113735247636E-3"/>
                  <c:y val="2.731595472219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E53-4DFF-87C3-604CF0E802AF}"/>
                </c:ext>
              </c:extLst>
            </c:dLbl>
            <c:dLbl>
              <c:idx val="2"/>
              <c:layout>
                <c:manualLayout>
                  <c:x val="0"/>
                  <c:y val="3.0730449062465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E53-4DFF-87C3-604CF0E802AF}"/>
                </c:ext>
              </c:extLst>
            </c:dLbl>
            <c:dLbl>
              <c:idx val="3"/>
              <c:layout>
                <c:manualLayout>
                  <c:x val="2.8397113735247896E-3"/>
                  <c:y val="2.39014603819179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E53-4DFF-87C3-604CF0E802AF}"/>
                </c:ext>
              </c:extLst>
            </c:dLbl>
            <c:dLbl>
              <c:idx val="4"/>
              <c:layout>
                <c:manualLayout>
                  <c:x val="0"/>
                  <c:y val="2.731595472219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E53-4DFF-87C3-604CF0E802AF}"/>
                </c:ext>
              </c:extLst>
            </c:dLbl>
            <c:dLbl>
              <c:idx val="5"/>
              <c:layout>
                <c:manualLayout>
                  <c:x val="-1.4198556867624469E-3"/>
                  <c:y val="-4.4388426423561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B86-4496-9CA0-CC541EB1B0D1}"/>
                </c:ext>
              </c:extLst>
            </c:dLbl>
            <c:dLbl>
              <c:idx val="6"/>
              <c:layout>
                <c:manualLayout>
                  <c:x val="-1.0412154754157337E-16"/>
                  <c:y val="2.04869660416439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E53-4DFF-87C3-604CF0E802AF}"/>
                </c:ext>
              </c:extLst>
            </c:dLbl>
            <c:dLbl>
              <c:idx val="7"/>
              <c:layout>
                <c:manualLayout>
                  <c:x val="2.8397113735247896E-3"/>
                  <c:y val="-4.43884264235619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E53-4DFF-87C3-604CF0E802AF}"/>
                </c:ext>
              </c:extLst>
            </c:dLbl>
            <c:dLbl>
              <c:idx val="8"/>
              <c:layout>
                <c:manualLayout>
                  <c:x val="0"/>
                  <c:y val="-2.39014603819179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E53-4DFF-87C3-604CF0E802AF}"/>
                </c:ext>
              </c:extLst>
            </c:dLbl>
            <c:dLbl>
              <c:idx val="9"/>
              <c:layout>
                <c:manualLayout>
                  <c:x val="-4.2595670602871847E-3"/>
                  <c:y val="-3.41449434027399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E53-4DFF-87C3-604CF0E802AF}"/>
                </c:ext>
              </c:extLst>
            </c:dLbl>
            <c:dLbl>
              <c:idx val="10"/>
              <c:layout>
                <c:manualLayout>
                  <c:x val="-1.4198556867623948E-3"/>
                  <c:y val="-3.75594377430138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E53-4DFF-87C3-604CF0E802AF}"/>
                </c:ext>
              </c:extLst>
            </c:dLbl>
            <c:dLbl>
              <c:idx val="11"/>
              <c:layout>
                <c:manualLayout>
                  <c:x val="-4.2595670602873928E-3"/>
                  <c:y val="-4.43884264235619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E53-4DFF-87C3-604CF0E802A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индексы!$B$46:$N$46</c:f>
              <c:numCache>
                <c:formatCode>General</c:formatCode>
                <c:ptCount val="13"/>
                <c:pt idx="0">
                  <c:v>1995</c:v>
                </c:pt>
                <c:pt idx="1">
                  <c:v>2000</c:v>
                </c:pt>
                <c:pt idx="2">
                  <c:v>2005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</c:numCache>
            </c:numRef>
          </c:cat>
          <c:val>
            <c:numRef>
              <c:f>индексы!$B$48:$N$48</c:f>
              <c:numCache>
                <c:formatCode>General</c:formatCode>
                <c:ptCount val="13"/>
                <c:pt idx="0">
                  <c:v>67</c:v>
                </c:pt>
                <c:pt idx="1">
                  <c:v>49</c:v>
                </c:pt>
                <c:pt idx="2">
                  <c:v>71</c:v>
                </c:pt>
                <c:pt idx="3">
                  <c:v>95</c:v>
                </c:pt>
                <c:pt idx="4">
                  <c:v>101</c:v>
                </c:pt>
                <c:pt idx="5">
                  <c:v>107</c:v>
                </c:pt>
                <c:pt idx="6">
                  <c:v>114</c:v>
                </c:pt>
                <c:pt idx="7">
                  <c:v>137</c:v>
                </c:pt>
                <c:pt idx="8">
                  <c:v>138</c:v>
                </c:pt>
                <c:pt idx="9">
                  <c:v>130</c:v>
                </c:pt>
                <c:pt idx="10">
                  <c:v>128</c:v>
                </c:pt>
                <c:pt idx="11">
                  <c:v>122</c:v>
                </c:pt>
                <c:pt idx="12">
                  <c:v>129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DA-4E2E-B8C1-AEF084F4E4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4541952"/>
        <c:axId val="150352384"/>
      </c:lineChart>
      <c:catAx>
        <c:axId val="164541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ru-RU"/>
          </a:p>
        </c:txPr>
        <c:crossAx val="150352384"/>
        <c:crosses val="autoZero"/>
        <c:auto val="1"/>
        <c:lblAlgn val="ctr"/>
        <c:lblOffset val="100"/>
        <c:noMultiLvlLbl val="0"/>
      </c:catAx>
      <c:valAx>
        <c:axId val="150352384"/>
        <c:scaling>
          <c:orientation val="minMax"/>
        </c:scaling>
        <c:delete val="0"/>
        <c:axPos val="l"/>
        <c:majorGridlines/>
        <c:minorGridlines>
          <c:spPr>
            <a:ln>
              <a:noFill/>
            </a:ln>
          </c:spPr>
        </c:minorGridlines>
        <c:numFmt formatCode="General" sourceLinked="1"/>
        <c:majorTickMark val="out"/>
        <c:minorTickMark val="none"/>
        <c:tickLblPos val="nextTo"/>
        <c:crossAx val="164541952"/>
        <c:crosses val="autoZero"/>
        <c:crossBetween val="between"/>
        <c:majorUnit val="50"/>
      </c:valAx>
    </c:plotArea>
    <c:legend>
      <c:legendPos val="r"/>
      <c:layout>
        <c:manualLayout>
          <c:xMode val="edge"/>
          <c:yMode val="edge"/>
          <c:x val="0.35315576401535492"/>
          <c:y val="0.40506730871965163"/>
          <c:w val="0.35962056355236049"/>
          <c:h val="0.21889032172545264"/>
        </c:manualLayout>
      </c:layout>
      <c:overlay val="0"/>
      <c:txPr>
        <a:bodyPr/>
        <a:lstStyle/>
        <a:p>
          <a:pPr>
            <a:defRPr sz="1100" b="1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4643968130525178E-2"/>
          <c:y val="0"/>
          <c:w val="0.94645932198009741"/>
          <c:h val="0.71023594321530137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406-4F2E-809E-6C77A325316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406-4F2E-809E-6C77A325316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406-4F2E-809E-6C77A325316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D406-4F2E-809E-6C77A325316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D406-4F2E-809E-6C77A325316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D406-4F2E-809E-6C77A325316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D406-4F2E-809E-6C77A325316F}"/>
              </c:ext>
            </c:extLst>
          </c:dPt>
          <c:cat>
            <c:strRef>
              <c:f>жилье!$B$5:$B$11</c:f>
              <c:strCache>
                <c:ptCount val="7"/>
                <c:pt idx="0">
                  <c:v>лесной фонд</c:v>
                </c:pt>
                <c:pt idx="1">
                  <c:v>сельхозназначения</c:v>
                </c:pt>
                <c:pt idx="2">
                  <c:v>земли запаса</c:v>
                </c:pt>
                <c:pt idx="3">
                  <c:v>особо охраняемых</c:v>
                </c:pt>
                <c:pt idx="4">
                  <c:v>водный фонд</c:v>
                </c:pt>
                <c:pt idx="5">
                  <c:v>населенные пункты</c:v>
                </c:pt>
                <c:pt idx="6">
                  <c:v>промышленные и др.</c:v>
                </c:pt>
              </c:strCache>
            </c:strRef>
          </c:cat>
          <c:val>
            <c:numRef>
              <c:f>жилье!$D$5:$D$11</c:f>
              <c:numCache>
                <c:formatCode>General</c:formatCode>
                <c:ptCount val="7"/>
                <c:pt idx="0">
                  <c:v>1121928.1000000001</c:v>
                </c:pt>
                <c:pt idx="1">
                  <c:v>386135.8</c:v>
                </c:pt>
                <c:pt idx="2">
                  <c:v>90864.6</c:v>
                </c:pt>
                <c:pt idx="3">
                  <c:v>46065.8</c:v>
                </c:pt>
                <c:pt idx="4">
                  <c:v>28044.5</c:v>
                </c:pt>
                <c:pt idx="5">
                  <c:v>19886.900000000001</c:v>
                </c:pt>
                <c:pt idx="6">
                  <c:v>16898.900000000001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D406-4F2E-809E-6C77A32531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012530353770225"/>
          <c:y val="0.73409667444358029"/>
          <c:w val="0.60212406954782804"/>
          <c:h val="0.24633811267816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988407699037624E-2"/>
          <c:y val="5.1400554097404488E-2"/>
          <c:w val="0.89422134733158354"/>
          <c:h val="0.78278032954214061"/>
        </c:manualLayout>
      </c:layout>
      <c:barChart>
        <c:barDir val="col"/>
        <c:grouping val="clustered"/>
        <c:varyColors val="0"/>
        <c:ser>
          <c:idx val="0"/>
          <c:order val="0"/>
          <c:tx>
            <c:v>Аварийный фонд, млн. кв. м</c:v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'аварийный фонд'!$C$9:$C$19</c:f>
              <c:numCache>
                <c:formatCode>General</c:formatCode>
                <c:ptCount val="11"/>
                <c:pt idx="0">
                  <c:v>2005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'аварийный фонд'!$D$9:$D$19</c:f>
              <c:numCache>
                <c:formatCode>General</c:formatCode>
                <c:ptCount val="11"/>
                <c:pt idx="0">
                  <c:v>11.2</c:v>
                </c:pt>
                <c:pt idx="1">
                  <c:v>20.5</c:v>
                </c:pt>
                <c:pt idx="2">
                  <c:v>20.5</c:v>
                </c:pt>
                <c:pt idx="3">
                  <c:v>22.2</c:v>
                </c:pt>
                <c:pt idx="4">
                  <c:v>23.8</c:v>
                </c:pt>
                <c:pt idx="5">
                  <c:v>23.8</c:v>
                </c:pt>
                <c:pt idx="6">
                  <c:v>19.600000000000001</c:v>
                </c:pt>
                <c:pt idx="7">
                  <c:v>22.7</c:v>
                </c:pt>
                <c:pt idx="8">
                  <c:v>24.6</c:v>
                </c:pt>
                <c:pt idx="9">
                  <c:v>24.7</c:v>
                </c:pt>
                <c:pt idx="10">
                  <c:v>25.8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8E-4E2C-A413-97C42D8CC1F6}"/>
            </c:ext>
          </c:extLst>
        </c:ser>
        <c:ser>
          <c:idx val="1"/>
          <c:order val="1"/>
          <c:tx>
            <c:v>Расселенный аварийный фонд, млн. кв. м</c:v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'аварийный фонд'!$C$9:$C$19</c:f>
              <c:numCache>
                <c:formatCode>General</c:formatCode>
                <c:ptCount val="11"/>
                <c:pt idx="0">
                  <c:v>2005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'аварийный фонд'!$F$9:$F$19</c:f>
              <c:numCache>
                <c:formatCode>General</c:formatCode>
                <c:ptCount val="11"/>
                <c:pt idx="0">
                  <c:v>0.6</c:v>
                </c:pt>
                <c:pt idx="1">
                  <c:v>0.75</c:v>
                </c:pt>
                <c:pt idx="2">
                  <c:v>0.91</c:v>
                </c:pt>
                <c:pt idx="3">
                  <c:v>0.98</c:v>
                </c:pt>
                <c:pt idx="4">
                  <c:v>0.91</c:v>
                </c:pt>
                <c:pt idx="5">
                  <c:v>2.96</c:v>
                </c:pt>
                <c:pt idx="6">
                  <c:v>2.68</c:v>
                </c:pt>
                <c:pt idx="7">
                  <c:v>2.4900000000000002</c:v>
                </c:pt>
                <c:pt idx="8">
                  <c:v>2.48</c:v>
                </c:pt>
                <c:pt idx="9">
                  <c:v>0.48</c:v>
                </c:pt>
                <c:pt idx="10">
                  <c:v>0.66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18E-4E2C-A413-97C42D8CC1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6318080"/>
        <c:axId val="166164672"/>
      </c:barChart>
      <c:catAx>
        <c:axId val="166318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66164672"/>
        <c:crosses val="autoZero"/>
        <c:auto val="1"/>
        <c:lblAlgn val="ctr"/>
        <c:lblOffset val="100"/>
        <c:noMultiLvlLbl val="0"/>
      </c:catAx>
      <c:valAx>
        <c:axId val="1661646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663180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5.2320866141732286E-2"/>
          <c:y val="1.3121172353455826E-2"/>
          <c:w val="0.64490135608048993"/>
          <c:h val="0.17746135899679205"/>
        </c:manualLayout>
      </c:layout>
      <c:overlay val="0"/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>
                <a:solidFill>
                  <a:srgbClr val="C00000"/>
                </a:solidFill>
              </a:rPr>
              <a:t>Доля заключенных контрактов</a:t>
            </a:r>
          </a:p>
        </c:rich>
      </c:tx>
      <c:layout>
        <c:manualLayout>
          <c:xMode val="edge"/>
          <c:yMode val="edge"/>
          <c:x val="0.15171462430100369"/>
          <c:y val="4.3017826479037078E-3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Контрактация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dPt>
            <c:idx val="0"/>
            <c:bubble3D val="0"/>
            <c:explosion val="1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89C-4428-BA20-FDB9593DCE72}"/>
              </c:ext>
            </c:extLst>
          </c:dPt>
          <c:dPt>
            <c:idx val="1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89C-4428-BA20-FDB9593DCE72}"/>
              </c:ext>
            </c:extLst>
          </c:dPt>
          <c:dPt>
            <c:idx val="2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89C-4428-BA20-FDB9593DCE72}"/>
              </c:ext>
            </c:extLst>
          </c:dPt>
          <c:dLbls>
            <c:dLbl>
              <c:idx val="1"/>
              <c:layout>
                <c:manualLayout>
                  <c:x val="0.18723545967659383"/>
                  <c:y val="-1.35118583541431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89C-4428-BA20-FDB9593DCE7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44-ФЗ</c:v>
                </c:pt>
                <c:pt idx="1">
                  <c:v>223-ФЗ</c:v>
                </c:pt>
                <c:pt idx="2">
                  <c:v>615 ПП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0.45</c:v>
                </c:pt>
                <c:pt idx="1">
                  <c:v>0.52</c:v>
                </c:pt>
                <c:pt idx="2">
                  <c:v>3.0000000000000002E-2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1B-4849-B55B-92D78671D8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>
                <a:solidFill>
                  <a:srgbClr val="C00000"/>
                </a:solidFill>
              </a:rPr>
              <a:t>Контракты</a:t>
            </a:r>
            <a:r>
              <a:rPr lang="ru-RU" sz="1400" b="1" dirty="0">
                <a:solidFill>
                  <a:srgbClr val="C00000"/>
                </a:solidFill>
              </a:rPr>
              <a:t> </a:t>
            </a:r>
            <a:r>
              <a:rPr lang="ru-RU" sz="1600" b="1" dirty="0">
                <a:solidFill>
                  <a:srgbClr val="C00000"/>
                </a:solidFill>
              </a:rPr>
              <a:t>по 44-ФЗ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Конкурентность 44-ФЗ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50B-4BBF-B9E2-A7980F56622D}"/>
              </c:ext>
            </c:extLst>
          </c:dPt>
          <c:dPt>
            <c:idx val="1"/>
            <c:bubble3D val="0"/>
            <c:spPr>
              <a:solidFill>
                <a:schemeClr val="accent3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50B-4BBF-B9E2-A7980F56622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50B-4BBF-B9E2-A7980F56622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конкурентные способы</c:v>
                </c:pt>
                <c:pt idx="1">
                  <c:v>у единственного поставщика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0.93</c:v>
                </c:pt>
                <c:pt idx="1">
                  <c:v>7.0000000000000021E-2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50B-4BBF-B9E2-A7980F5662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>
                <a:solidFill>
                  <a:srgbClr val="C00000"/>
                </a:solidFill>
              </a:rPr>
              <a:t>Контракты по 223-ФЗ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Конкурентность 223-ФЗ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9D5-41BA-B80D-C1D1D78C269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9D5-41BA-B80D-C1D1D78C2699}"/>
              </c:ext>
            </c:extLst>
          </c:dPt>
          <c:dPt>
            <c:idx val="2"/>
            <c:bubble3D val="0"/>
            <c:spPr>
              <a:solidFill>
                <a:schemeClr val="accent3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9D5-41BA-B80D-C1D1D78C269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конкурентные способы</c:v>
                </c:pt>
                <c:pt idx="1">
                  <c:v>иные способы</c:v>
                </c:pt>
                <c:pt idx="2">
                  <c:v>у единственного поставщика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0.11</c:v>
                </c:pt>
                <c:pt idx="1">
                  <c:v>0.58000000000000007</c:v>
                </c:pt>
                <c:pt idx="2">
                  <c:v>0.31000000000000016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9D5-41BA-B80D-C1D1D78C26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8233370384410278E-2"/>
          <c:y val="3.7573289595234052E-2"/>
          <c:w val="0.88586349355247007"/>
          <c:h val="0.83793579871855983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2639214602836314E-3"/>
                  <c:y val="-4.61980655014776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C8A-3F46-B983-56FD08B5E6FE}"/>
                </c:ext>
              </c:extLst>
            </c:dLbl>
            <c:dLbl>
              <c:idx val="1"/>
              <c:layout>
                <c:manualLayout>
                  <c:x val="0"/>
                  <c:y val="-3.95983418584094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C8A-3F46-B983-56FD08B5E6FE}"/>
                </c:ext>
              </c:extLst>
            </c:dLbl>
            <c:dLbl>
              <c:idx val="2"/>
              <c:layout>
                <c:manualLayout>
                  <c:x val="-6.527842920567203E-3"/>
                  <c:y val="-2.63988945722729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C8A-3F46-B983-56FD08B5E6FE}"/>
                </c:ext>
              </c:extLst>
            </c:dLbl>
            <c:dLbl>
              <c:idx val="3"/>
              <c:layout>
                <c:manualLayout>
                  <c:x val="1.3055685841134286E-2"/>
                  <c:y val="-2.63988945722729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C8A-3F46-B983-56FD08B5E6F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Лист1!$D$39:$G$39</c:f>
              <c:strCache>
                <c:ptCount val="4"/>
                <c:pt idx="0">
                  <c:v>2016г.</c:v>
                </c:pt>
                <c:pt idx="1">
                  <c:v>2017г.</c:v>
                </c:pt>
                <c:pt idx="2">
                  <c:v>2018г.</c:v>
                </c:pt>
                <c:pt idx="3">
                  <c:v>2019</c:v>
                </c:pt>
              </c:strCache>
            </c:strRef>
          </c:cat>
          <c:val>
            <c:numRef>
              <c:f>Лист1!$D$40:$G$40</c:f>
              <c:numCache>
                <c:formatCode>General</c:formatCode>
                <c:ptCount val="4"/>
                <c:pt idx="0">
                  <c:v>14.2</c:v>
                </c:pt>
                <c:pt idx="1">
                  <c:v>15.1</c:v>
                </c:pt>
                <c:pt idx="2">
                  <c:v>15.4</c:v>
                </c:pt>
                <c:pt idx="3">
                  <c:v>18.100000000000001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EF-4410-A79D-8641A73908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5769728"/>
        <c:axId val="150355264"/>
        <c:axId val="0"/>
      </c:bar3DChart>
      <c:catAx>
        <c:axId val="165769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0355264"/>
        <c:crosses val="autoZero"/>
        <c:auto val="1"/>
        <c:lblAlgn val="ctr"/>
        <c:lblOffset val="100"/>
        <c:noMultiLvlLbl val="0"/>
      </c:catAx>
      <c:valAx>
        <c:axId val="150355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5769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Водопровод</c:v>
                </c:pt>
                <c:pt idx="1">
                  <c:v>Канализация</c:v>
                </c:pt>
                <c:pt idx="2">
                  <c:v>Отопление</c:v>
                </c:pt>
                <c:pt idx="3">
                  <c:v>Ванная (душ)</c:v>
                </c:pt>
                <c:pt idx="4">
                  <c:v>Газ</c:v>
                </c:pt>
                <c:pt idx="5">
                  <c:v>Горячая вода</c:v>
                </c:pt>
                <c:pt idx="6">
                  <c:v>электроплиты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82</c:v>
                </c:pt>
                <c:pt idx="1">
                  <c:v>78</c:v>
                </c:pt>
                <c:pt idx="2">
                  <c:v>86</c:v>
                </c:pt>
                <c:pt idx="3">
                  <c:v>70</c:v>
                </c:pt>
                <c:pt idx="4">
                  <c:v>67</c:v>
                </c:pt>
                <c:pt idx="5">
                  <c:v>69</c:v>
                </c:pt>
                <c:pt idx="6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E5-47D5-966B-14139E7883B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город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Водопровод</c:v>
                </c:pt>
                <c:pt idx="1">
                  <c:v>Канализация</c:v>
                </c:pt>
                <c:pt idx="2">
                  <c:v>Отопление</c:v>
                </c:pt>
                <c:pt idx="3">
                  <c:v>Ванная (душ)</c:v>
                </c:pt>
                <c:pt idx="4">
                  <c:v>Газ</c:v>
                </c:pt>
                <c:pt idx="5">
                  <c:v>Горячая вода</c:v>
                </c:pt>
                <c:pt idx="6">
                  <c:v>электроплиты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91</c:v>
                </c:pt>
                <c:pt idx="1">
                  <c:v>89</c:v>
                </c:pt>
                <c:pt idx="2">
                  <c:v>93</c:v>
                </c:pt>
                <c:pt idx="3">
                  <c:v>82</c:v>
                </c:pt>
                <c:pt idx="4">
                  <c:v>64</c:v>
                </c:pt>
                <c:pt idx="5">
                  <c:v>82</c:v>
                </c:pt>
                <c:pt idx="6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E5-47D5-966B-14139E7883B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село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0642974535396451E-2"/>
                  <c:y val="1.17366580420712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79F-4666-A423-3FE190F145AE}"/>
                </c:ext>
              </c:extLst>
            </c:dLbl>
            <c:dLbl>
              <c:idx val="1"/>
              <c:layout>
                <c:manualLayout>
                  <c:x val="4.5612748008841963E-3"/>
                  <c:y val="-8.80249353155354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79F-4666-A423-3FE190F145AE}"/>
                </c:ext>
              </c:extLst>
            </c:dLbl>
            <c:dLbl>
              <c:idx val="2"/>
              <c:layout>
                <c:manualLayout>
                  <c:x val="4.5612748008841963E-3"/>
                  <c:y val="2.93416451051782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79F-4666-A423-3FE190F145AE}"/>
                </c:ext>
              </c:extLst>
            </c:dLbl>
            <c:dLbl>
              <c:idx val="3"/>
              <c:layout>
                <c:manualLayout>
                  <c:x val="7.6021246681402662E-3"/>
                  <c:y val="-2.93416451051782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79F-4666-A423-3FE190F145AE}"/>
                </c:ext>
              </c:extLst>
            </c:dLbl>
            <c:dLbl>
              <c:idx val="5"/>
              <c:layout>
                <c:manualLayout>
                  <c:x val="1.5204249336280643E-2"/>
                  <c:y val="2.93416451051782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79F-4666-A423-3FE190F145A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Водопровод</c:v>
                </c:pt>
                <c:pt idx="1">
                  <c:v>Канализация</c:v>
                </c:pt>
                <c:pt idx="2">
                  <c:v>Отопление</c:v>
                </c:pt>
                <c:pt idx="3">
                  <c:v>Ванная (душ)</c:v>
                </c:pt>
                <c:pt idx="4">
                  <c:v>Газ</c:v>
                </c:pt>
                <c:pt idx="5">
                  <c:v>Горячая вода</c:v>
                </c:pt>
                <c:pt idx="6">
                  <c:v>электроплиты</c:v>
                </c:pt>
              </c:strCache>
            </c:strRef>
          </c:cat>
          <c:val>
            <c:numRef>
              <c:f>Лист1!$D$2:$D$8</c:f>
              <c:numCache>
                <c:formatCode>General</c:formatCode>
                <c:ptCount val="7"/>
                <c:pt idx="0">
                  <c:v>59</c:v>
                </c:pt>
                <c:pt idx="1">
                  <c:v>48</c:v>
                </c:pt>
                <c:pt idx="2">
                  <c:v>68</c:v>
                </c:pt>
                <c:pt idx="3">
                  <c:v>36</c:v>
                </c:pt>
                <c:pt idx="4">
                  <c:v>73</c:v>
                </c:pt>
                <c:pt idx="5">
                  <c:v>35</c:v>
                </c:pt>
                <c:pt idx="6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2E5-47D5-966B-14139E7883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26445824"/>
        <c:axId val="214684736"/>
        <c:axId val="0"/>
      </c:bar3DChart>
      <c:catAx>
        <c:axId val="2264458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214684736"/>
        <c:crosses val="autoZero"/>
        <c:auto val="1"/>
        <c:lblAlgn val="ctr"/>
        <c:lblOffset val="100"/>
        <c:noMultiLvlLbl val="0"/>
      </c:catAx>
      <c:valAx>
        <c:axId val="2146847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22644582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9050"/>
              <a:bevelB w="19050"/>
            </a:sp3d>
          </c:spPr>
          <c:invertIfNegative val="0"/>
          <c:dPt>
            <c:idx val="6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"/>
                <a:bevelB w="19050"/>
              </a:sp3d>
            </c:spPr>
            <c:extLst>
              <c:ext xmlns:c16="http://schemas.microsoft.com/office/drawing/2014/chart" uri="{C3380CC4-5D6E-409C-BE32-E72D297353CC}">
                <c16:uniqueId val="{00000001-B30C-43CD-A326-E63505FFF757}"/>
              </c:ext>
            </c:extLst>
          </c:dPt>
          <c:dPt>
            <c:idx val="7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"/>
                <a:bevelB w="19050"/>
              </a:sp3d>
            </c:spPr>
            <c:extLst>
              <c:ext xmlns:c16="http://schemas.microsoft.com/office/drawing/2014/chart" uri="{C3380CC4-5D6E-409C-BE32-E72D297353CC}">
                <c16:uniqueId val="{00000003-B30C-43CD-A326-E63505FFF757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"/>
                <a:bevelB w="19050"/>
              </a:sp3d>
            </c:spPr>
            <c:extLst>
              <c:ext xmlns:c16="http://schemas.microsoft.com/office/drawing/2014/chart" uri="{C3380CC4-5D6E-409C-BE32-E72D297353CC}">
                <c16:uniqueId val="{00000005-B30C-43CD-A326-E63505FFF757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"/>
                <a:bevelB w="19050"/>
              </a:sp3d>
            </c:spPr>
            <c:extLst>
              <c:ext xmlns:c16="http://schemas.microsoft.com/office/drawing/2014/chart" uri="{C3380CC4-5D6E-409C-BE32-E72D297353CC}">
                <c16:uniqueId val="{00000007-B30C-43CD-A326-E63505FFF757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"/>
                <a:bevelB w="19050"/>
              </a:sp3d>
            </c:spPr>
            <c:extLst>
              <c:ext xmlns:c16="http://schemas.microsoft.com/office/drawing/2014/chart" uri="{C3380CC4-5D6E-409C-BE32-E72D297353CC}">
                <c16:uniqueId val="{00000009-B30C-43CD-A326-E63505FFF757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"/>
                <a:bevelB w="19050"/>
              </a:sp3d>
            </c:spPr>
            <c:extLst>
              <c:ext xmlns:c16="http://schemas.microsoft.com/office/drawing/2014/chart" uri="{C3380CC4-5D6E-409C-BE32-E72D297353CC}">
                <c16:uniqueId val="{0000000B-B30C-43CD-A326-E63505FFF757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"/>
                <a:bevelB w="19050"/>
              </a:sp3d>
            </c:spPr>
            <c:extLst>
              <c:ext xmlns:c16="http://schemas.microsoft.com/office/drawing/2014/chart" uri="{C3380CC4-5D6E-409C-BE32-E72D297353CC}">
                <c16:uniqueId val="{0000000D-B30C-43CD-A326-E63505FFF757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"/>
                <a:bevelB w="19050"/>
              </a:sp3d>
            </c:spPr>
            <c:extLst>
              <c:ext xmlns:c16="http://schemas.microsoft.com/office/drawing/2014/chart" uri="{C3380CC4-5D6E-409C-BE32-E72D297353CC}">
                <c16:uniqueId val="{0000000F-B30C-43CD-A326-E63505FFF757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"/>
                <a:bevelB w="19050"/>
              </a:sp3d>
            </c:spPr>
            <c:extLst>
              <c:ext xmlns:c16="http://schemas.microsoft.com/office/drawing/2014/chart" uri="{C3380CC4-5D6E-409C-BE32-E72D297353CC}">
                <c16:uniqueId val="{00000011-B30C-43CD-A326-E63505FFF757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"/>
                <a:bevelB w="19050"/>
              </a:sp3d>
            </c:spPr>
            <c:extLst>
              <c:ext xmlns:c16="http://schemas.microsoft.com/office/drawing/2014/chart" uri="{C3380CC4-5D6E-409C-BE32-E72D297353CC}">
                <c16:uniqueId val="{00000013-B30C-43CD-A326-E63505FFF757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"/>
                <a:bevelB w="19050"/>
              </a:sp3d>
            </c:spPr>
            <c:extLst>
              <c:ext xmlns:c16="http://schemas.microsoft.com/office/drawing/2014/chart" uri="{C3380CC4-5D6E-409C-BE32-E72D297353CC}">
                <c16:uniqueId val="{00000015-B30C-43CD-A326-E63505FFF757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"/>
                <a:bevelB w="19050"/>
              </a:sp3d>
            </c:spPr>
            <c:extLst>
              <c:ext xmlns:c16="http://schemas.microsoft.com/office/drawing/2014/chart" uri="{C3380CC4-5D6E-409C-BE32-E72D297353CC}">
                <c16:uniqueId val="{00000017-B30C-43CD-A326-E63505FFF757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"/>
                <a:bevelB w="19050"/>
              </a:sp3d>
            </c:spPr>
            <c:extLst>
              <c:ext xmlns:c16="http://schemas.microsoft.com/office/drawing/2014/chart" uri="{C3380CC4-5D6E-409C-BE32-E72D297353CC}">
                <c16:uniqueId val="{00000019-B30C-43CD-A326-E63505FFF75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'Данные 2020'!$B$4:$T$4</c:f>
              <c:numCache>
                <c:formatCode>General</c:formatCode>
                <c:ptCount val="1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</c:numCache>
            </c:numRef>
          </c:cat>
          <c:val>
            <c:numRef>
              <c:f>'Данные 2020'!$B$5:$T$5</c:f>
              <c:numCache>
                <c:formatCode>0.0</c:formatCode>
                <c:ptCount val="19"/>
                <c:pt idx="0">
                  <c:v>65.7</c:v>
                </c:pt>
                <c:pt idx="1">
                  <c:v>70.599999999999994</c:v>
                </c:pt>
                <c:pt idx="2">
                  <c:v>84.2</c:v>
                </c:pt>
                <c:pt idx="3">
                  <c:v>85.4</c:v>
                </c:pt>
                <c:pt idx="4">
                  <c:v>80.3</c:v>
                </c:pt>
                <c:pt idx="5">
                  <c:v>79.2</c:v>
                </c:pt>
                <c:pt idx="6">
                  <c:v>75.7</c:v>
                </c:pt>
                <c:pt idx="7">
                  <c:v>82</c:v>
                </c:pt>
                <c:pt idx="8">
                  <c:v>80</c:v>
                </c:pt>
                <c:pt idx="9">
                  <c:v>81</c:v>
                </c:pt>
                <c:pt idx="10">
                  <c:v>85</c:v>
                </c:pt>
                <c:pt idx="11">
                  <c:v>90</c:v>
                </c:pt>
                <c:pt idx="12">
                  <c:v>100</c:v>
                </c:pt>
                <c:pt idx="13" formatCode="General">
                  <c:v>105</c:v>
                </c:pt>
                <c:pt idx="14" formatCode="General">
                  <c:v>110</c:v>
                </c:pt>
                <c:pt idx="15" formatCode="General">
                  <c:v>112</c:v>
                </c:pt>
                <c:pt idx="16" formatCode="General">
                  <c:v>115</c:v>
                </c:pt>
                <c:pt idx="17" formatCode="General">
                  <c:v>118</c:v>
                </c:pt>
                <c:pt idx="18" formatCode="General">
                  <c:v>120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B30C-43CD-A326-E63505FFF7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9495808"/>
        <c:axId val="150350080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'Данные 2020'!$B$4:$T$4</c:f>
              <c:numCache>
                <c:formatCode>General</c:formatCode>
                <c:ptCount val="1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</c:numCache>
            </c:numRef>
          </c:cat>
          <c:val>
            <c:numRef>
              <c:f>'Данные 2020'!$B$6:$T$6</c:f>
              <c:numCache>
                <c:formatCode>0.0</c:formatCode>
                <c:ptCount val="19"/>
                <c:pt idx="0">
                  <c:v>37.368000000000002</c:v>
                </c:pt>
                <c:pt idx="1">
                  <c:v>43.725000000000001</c:v>
                </c:pt>
                <c:pt idx="2">
                  <c:v>52.676000000000002</c:v>
                </c:pt>
                <c:pt idx="3">
                  <c:v>35.700000000000003</c:v>
                </c:pt>
                <c:pt idx="4">
                  <c:v>43.655999999999999</c:v>
                </c:pt>
                <c:pt idx="5">
                  <c:v>54.35</c:v>
                </c:pt>
                <c:pt idx="6">
                  <c:v>72.128</c:v>
                </c:pt>
                <c:pt idx="7">
                  <c:v>60.911999999999999</c:v>
                </c:pt>
                <c:pt idx="8">
                  <c:v>70.650000000000006</c:v>
                </c:pt>
                <c:pt idx="9">
                  <c:v>72</c:v>
                </c:pt>
                <c:pt idx="10">
                  <c:v>79.650000000000006</c:v>
                </c:pt>
                <c:pt idx="11">
                  <c:v>92.25</c:v>
                </c:pt>
                <c:pt idx="12">
                  <c:v>101.70000000000002</c:v>
                </c:pt>
                <c:pt idx="13">
                  <c:v>103.73400000000002</c:v>
                </c:pt>
                <c:pt idx="14">
                  <c:v>105.80868000000002</c:v>
                </c:pt>
                <c:pt idx="15">
                  <c:v>107.92485360000002</c:v>
                </c:pt>
                <c:pt idx="16">
                  <c:v>110.08335067200002</c:v>
                </c:pt>
                <c:pt idx="17">
                  <c:v>112.28501768544002</c:v>
                </c:pt>
                <c:pt idx="18">
                  <c:v>114.53071803914882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B-B30C-43CD-A326-E63505FFF757}"/>
            </c:ext>
          </c:extLst>
        </c:ser>
        <c:ser>
          <c:idx val="2"/>
          <c:order val="2"/>
          <c:spPr>
            <a:ln>
              <a:solidFill>
                <a:schemeClr val="accent2">
                  <a:lumMod val="75000"/>
                </a:schemeClr>
              </a:solidFill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'Данные 2020'!$B$7:$T$7</c:f>
              <c:numCache>
                <c:formatCode>0.0</c:formatCode>
                <c:ptCount val="19"/>
                <c:pt idx="0">
                  <c:v>11.2104</c:v>
                </c:pt>
                <c:pt idx="1">
                  <c:v>13.1175</c:v>
                </c:pt>
                <c:pt idx="2">
                  <c:v>15.8028</c:v>
                </c:pt>
                <c:pt idx="3">
                  <c:v>10.71</c:v>
                </c:pt>
                <c:pt idx="4">
                  <c:v>13.0968</c:v>
                </c:pt>
                <c:pt idx="5">
                  <c:v>14.131</c:v>
                </c:pt>
                <c:pt idx="6">
                  <c:v>19.47456</c:v>
                </c:pt>
                <c:pt idx="7">
                  <c:v>15.837120000000001</c:v>
                </c:pt>
                <c:pt idx="8">
                  <c:v>21.195</c:v>
                </c:pt>
                <c:pt idx="9">
                  <c:v>21.599999999999998</c:v>
                </c:pt>
                <c:pt idx="10">
                  <c:v>23.895</c:v>
                </c:pt>
                <c:pt idx="11">
                  <c:v>27.675000000000001</c:v>
                </c:pt>
                <c:pt idx="12">
                  <c:v>30.510000000000005</c:v>
                </c:pt>
                <c:pt idx="13">
                  <c:v>31.120200000000004</c:v>
                </c:pt>
                <c:pt idx="14">
                  <c:v>31.742604000000007</c:v>
                </c:pt>
                <c:pt idx="15">
                  <c:v>32.377456080000002</c:v>
                </c:pt>
                <c:pt idx="16">
                  <c:v>33.025005201600003</c:v>
                </c:pt>
                <c:pt idx="17">
                  <c:v>33.685505305632006</c:v>
                </c:pt>
                <c:pt idx="18">
                  <c:v>34.359215411744643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C-B30C-43CD-A326-E63505FFF7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9495808"/>
        <c:axId val="150350080"/>
      </c:lineChart>
      <c:catAx>
        <c:axId val="1494958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0350080"/>
        <c:crosses val="autoZero"/>
        <c:auto val="1"/>
        <c:lblAlgn val="ctr"/>
        <c:lblOffset val="100"/>
        <c:noMultiLvlLbl val="0"/>
      </c:catAx>
      <c:valAx>
        <c:axId val="150350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9495808"/>
        <c:crosses val="autoZero"/>
        <c:crossBetween val="between"/>
      </c:valAx>
      <c:sp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000" b="1" dirty="0">
                <a:solidFill>
                  <a:srgbClr val="0000CC"/>
                </a:solidFill>
              </a:rPr>
              <a:t>Характеристики территории застройки</a:t>
            </a:r>
          </a:p>
        </c:rich>
      </c:tx>
      <c:layout>
        <c:manualLayout>
          <c:xMode val="edge"/>
          <c:yMode val="edge"/>
          <c:x val="0.17594258530183732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2809861285809848"/>
          <c:y val="0.11119685996088619"/>
          <c:w val="0.84820681074054627"/>
          <c:h val="0.7500407803013069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1,14%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EE7A-42DD-97F8-FAA0FE34CD14}"/>
                </c:ext>
              </c:extLst>
            </c:dLbl>
            <c:dLbl>
              <c:idx val="1"/>
              <c:layout>
                <c:manualLayout>
                  <c:x val="-7.983702896312973E-17"/>
                  <c:y val="-1.17579528200570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9DB-427F-AB15-5E32BE5A9A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Доля населенных пунктов от общей площади РФ</c:v>
                </c:pt>
                <c:pt idx="1">
                  <c:v>Доля территории застройки от площади населенных пунктов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1.2E-2</c:v>
                </c:pt>
                <c:pt idx="1">
                  <c:v>0.17800000000000007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DB-427F-AB15-5E32BE5A9A1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3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Доля населенных пунктов от общей площади РФ</c:v>
                </c:pt>
                <c:pt idx="1">
                  <c:v>Доля территории застройки от площади населенных пунктов</c:v>
                </c:pt>
              </c:strCache>
            </c:strRef>
          </c:cat>
          <c:val>
            <c:numRef>
              <c:f>Лист1!$C$2:$C$3</c:f>
              <c:numCache>
                <c:formatCode>0.00%</c:formatCode>
                <c:ptCount val="2"/>
                <c:pt idx="0">
                  <c:v>0.98799999999999999</c:v>
                </c:pt>
                <c:pt idx="1">
                  <c:v>0.82199999999999995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9DB-427F-AB15-5E32BE5A9A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5722624"/>
        <c:axId val="125572736"/>
      </c:barChart>
      <c:catAx>
        <c:axId val="125722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5572736"/>
        <c:crosses val="autoZero"/>
        <c:auto val="1"/>
        <c:lblAlgn val="ctr"/>
        <c:lblOffset val="100"/>
        <c:noMultiLvlLbl val="0"/>
      </c:catAx>
      <c:valAx>
        <c:axId val="125572736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57226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СТРУКТУРА!$C$4:$G$4</c:f>
              <c:strCache>
                <c:ptCount val="5"/>
                <c:pt idx="0">
                  <c:v>до 1920</c:v>
                </c:pt>
                <c:pt idx="1">
                  <c:v>1921-1945</c:v>
                </c:pt>
                <c:pt idx="2">
                  <c:v>1946-1970</c:v>
                </c:pt>
                <c:pt idx="3">
                  <c:v>1971-1995</c:v>
                </c:pt>
                <c:pt idx="4">
                  <c:v>после 1995</c:v>
                </c:pt>
              </c:strCache>
            </c:strRef>
          </c:cat>
          <c:val>
            <c:numRef>
              <c:f>СТРУКТУРА!$C$8:$G$8</c:f>
              <c:numCache>
                <c:formatCode>0.0%</c:formatCode>
                <c:ptCount val="5"/>
                <c:pt idx="0">
                  <c:v>2.1740205113863497E-2</c:v>
                </c:pt>
                <c:pt idx="1">
                  <c:v>3.9269092948133959E-2</c:v>
                </c:pt>
                <c:pt idx="2">
                  <c:v>0.27360737404254537</c:v>
                </c:pt>
                <c:pt idx="3">
                  <c:v>0.404375724755896</c:v>
                </c:pt>
                <c:pt idx="4">
                  <c:v>0.26100760313956151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C4-412F-B4B1-F64BBE7430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9589262469240765"/>
          <c:y val="0.13329943132108499"/>
          <c:w val="0.26456955313312913"/>
          <c:h val="0.44636373578302718"/>
        </c:manualLayout>
      </c:layout>
      <c:overlay val="0"/>
      <c:txPr>
        <a:bodyPr/>
        <a:lstStyle/>
        <a:p>
          <a:pPr rtl="0">
            <a:defRPr sz="1600" b="1"/>
          </a:pPr>
          <a:endParaRPr lang="ru-RU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979861282302538E-2"/>
          <c:y val="0.19212962962962948"/>
          <c:w val="0.71847115154463181"/>
          <c:h val="0.77314814814814858"/>
        </c:manualLayout>
      </c:layout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СТРУКТУРА!$C$11:$F$11</c:f>
              <c:strCache>
                <c:ptCount val="4"/>
                <c:pt idx="0">
                  <c:v>до 30%</c:v>
                </c:pt>
                <c:pt idx="1">
                  <c:v>от 31 до 65%</c:v>
                </c:pt>
                <c:pt idx="2">
                  <c:v>от 66 до 70%</c:v>
                </c:pt>
                <c:pt idx="3">
                  <c:v>более 70%</c:v>
                </c:pt>
              </c:strCache>
            </c:strRef>
          </c:cat>
          <c:val>
            <c:numRef>
              <c:f>СТРУКТУРА!$C$15:$F$15</c:f>
              <c:numCache>
                <c:formatCode>0.0%</c:formatCode>
                <c:ptCount val="4"/>
                <c:pt idx="0">
                  <c:v>0.60312540388774261</c:v>
                </c:pt>
                <c:pt idx="1">
                  <c:v>0.3462348091433422</c:v>
                </c:pt>
                <c:pt idx="2">
                  <c:v>3.691573545205349E-2</c:v>
                </c:pt>
                <c:pt idx="3">
                  <c:v>1.3724051516862049E-2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4F-4F4E-80AD-B69300E02A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7241416995595025"/>
          <c:y val="0.33256561679790048"/>
          <c:w val="0.21709755977040882"/>
          <c:h val="0.33486876640419982"/>
        </c:manualLayout>
      </c:layout>
      <c:overlay val="0"/>
      <c:txPr>
        <a:bodyPr/>
        <a:lstStyle/>
        <a:p>
          <a:pPr rtl="0">
            <a:defRPr sz="1600" b="1"/>
          </a:pPr>
          <a:endParaRPr lang="ru-RU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ВВ строителей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7ED-430E-BF9C-7C4DF47F9FB4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7ED-430E-BF9C-7C4DF47F9FB4}"/>
                </c:ext>
              </c:extLst>
            </c:dLbl>
            <c:dLbl>
              <c:idx val="2"/>
              <c:layout>
                <c:manualLayout>
                  <c:x val="0"/>
                  <c:y val="1.4397493249049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7ED-430E-BF9C-7C4DF47F9FB4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7ED-430E-BF9C-7C4DF47F9FB4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7ED-430E-BF9C-7C4DF47F9F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'КФ СРО'!$D$5:$D$9</c:f>
              <c:numCache>
                <c:formatCode>General</c:formatCode>
                <c:ptCount val="5"/>
                <c:pt idx="0">
                  <c:v>100000</c:v>
                </c:pt>
                <c:pt idx="1">
                  <c:v>500000</c:v>
                </c:pt>
                <c:pt idx="2">
                  <c:v>1500000</c:v>
                </c:pt>
                <c:pt idx="3">
                  <c:v>2000000</c:v>
                </c:pt>
                <c:pt idx="4">
                  <c:v>5000000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7ED-430E-BF9C-7C4DF47F9FB4}"/>
            </c:ext>
          </c:extLst>
        </c:ser>
        <c:ser>
          <c:idx val="1"/>
          <c:order val="1"/>
          <c:tx>
            <c:v>ОДО строителей</c:v>
          </c:tx>
          <c:spPr>
            <a:ln w="635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7.2222222222222215E-2"/>
                  <c:y val="-3.95931064348859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741-40E8-96EA-1AB38B37F3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'КФ СРО'!$E$5:$E$9</c:f>
              <c:numCache>
                <c:formatCode>General</c:formatCode>
                <c:ptCount val="5"/>
                <c:pt idx="0">
                  <c:v>200000</c:v>
                </c:pt>
                <c:pt idx="1">
                  <c:v>2500000</c:v>
                </c:pt>
                <c:pt idx="2">
                  <c:v>4500000</c:v>
                </c:pt>
                <c:pt idx="3">
                  <c:v>7000000</c:v>
                </c:pt>
                <c:pt idx="4">
                  <c:v>25000000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7ED-430E-BF9C-7C4DF47F9FB4}"/>
            </c:ext>
          </c:extLst>
        </c:ser>
        <c:ser>
          <c:idx val="2"/>
          <c:order val="2"/>
          <c:tx>
            <c:v>ВВ проектировщиков</c:v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33CC33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'КФ СРО'!$H$5:$H$9</c:f>
              <c:numCache>
                <c:formatCode>General</c:formatCode>
                <c:ptCount val="5"/>
                <c:pt idx="0">
                  <c:v>50000</c:v>
                </c:pt>
                <c:pt idx="1">
                  <c:v>150000</c:v>
                </c:pt>
                <c:pt idx="2">
                  <c:v>500000</c:v>
                </c:pt>
                <c:pt idx="3">
                  <c:v>1000000</c:v>
                </c:pt>
                <c:pt idx="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7ED-430E-BF9C-7C4DF47F9FB4}"/>
            </c:ext>
          </c:extLst>
        </c:ser>
        <c:ser>
          <c:idx val="3"/>
          <c:order val="3"/>
          <c:tx>
            <c:v>ОДО проектировщиков</c:v>
          </c:tx>
          <c:spPr>
            <a:ln w="6350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7.2222222222222215E-2"/>
                  <c:y val="7.1987466245247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741-40E8-96EA-1AB38B37F3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accent4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'КФ СРО'!$I$5:$I$9</c:f>
              <c:numCache>
                <c:formatCode>General</c:formatCode>
                <c:ptCount val="5"/>
                <c:pt idx="0">
                  <c:v>150000</c:v>
                </c:pt>
                <c:pt idx="1">
                  <c:v>350000</c:v>
                </c:pt>
                <c:pt idx="2">
                  <c:v>2500000</c:v>
                </c:pt>
                <c:pt idx="3">
                  <c:v>3500000</c:v>
                </c:pt>
                <c:pt idx="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7ED-430E-BF9C-7C4DF47F9F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6414336"/>
        <c:axId val="150389312"/>
      </c:lineChart>
      <c:catAx>
        <c:axId val="1664143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0389312"/>
        <c:crossesAt val="100000000000"/>
        <c:auto val="1"/>
        <c:lblAlgn val="ctr"/>
        <c:lblOffset val="100"/>
        <c:noMultiLvlLbl val="0"/>
      </c:catAx>
      <c:valAx>
        <c:axId val="150389312"/>
        <c:scaling>
          <c:logBase val="10"/>
          <c:orientation val="minMax"/>
          <c:min val="1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6414336"/>
        <c:crosses val="autoZero"/>
        <c:crossBetween val="between"/>
        <c:dispUnits>
          <c:builtInUnit val="thousands"/>
        </c:dispUnits>
      </c:valAx>
      <c:spPr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Тепло!$C$31:$H$31</c:f>
              <c:numCache>
                <c:formatCode>General</c:formatCode>
                <c:ptCount val="6"/>
                <c:pt idx="0">
                  <c:v>1995</c:v>
                </c:pt>
                <c:pt idx="1">
                  <c:v>2000</c:v>
                </c:pt>
                <c:pt idx="2">
                  <c:v>2005</c:v>
                </c:pt>
                <c:pt idx="3">
                  <c:v>2010</c:v>
                </c:pt>
                <c:pt idx="4">
                  <c:v>2015</c:v>
                </c:pt>
                <c:pt idx="5">
                  <c:v>2019</c:v>
                </c:pt>
              </c:numCache>
            </c:numRef>
          </c:cat>
          <c:val>
            <c:numRef>
              <c:f>Тепло!$C$32:$H$32</c:f>
              <c:numCache>
                <c:formatCode>General</c:formatCode>
                <c:ptCount val="6"/>
                <c:pt idx="0">
                  <c:v>25.9</c:v>
                </c:pt>
                <c:pt idx="1">
                  <c:v>30.2</c:v>
                </c:pt>
                <c:pt idx="2">
                  <c:v>44.6</c:v>
                </c:pt>
                <c:pt idx="3">
                  <c:v>47.9</c:v>
                </c:pt>
                <c:pt idx="4">
                  <c:v>49.8</c:v>
                </c:pt>
                <c:pt idx="5">
                  <c:v>48.8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A3-4BF0-82F4-C75ACE0765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3058432"/>
        <c:axId val="150391616"/>
      </c:barChart>
      <c:catAx>
        <c:axId val="183058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0391616"/>
        <c:crosses val="autoZero"/>
        <c:auto val="1"/>
        <c:lblAlgn val="ctr"/>
        <c:lblOffset val="100"/>
        <c:noMultiLvlLbl val="0"/>
      </c:catAx>
      <c:valAx>
        <c:axId val="150391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3058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44644985369996"/>
          <c:y val="6.3382109276745258E-2"/>
          <c:w val="0.8772801380299543"/>
          <c:h val="0.7832441658515161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Тепло!$C$31:$H$31</c:f>
              <c:numCache>
                <c:formatCode>General</c:formatCode>
                <c:ptCount val="6"/>
                <c:pt idx="0">
                  <c:v>1995</c:v>
                </c:pt>
                <c:pt idx="1">
                  <c:v>2000</c:v>
                </c:pt>
                <c:pt idx="2">
                  <c:v>2005</c:v>
                </c:pt>
                <c:pt idx="3">
                  <c:v>2010</c:v>
                </c:pt>
                <c:pt idx="4">
                  <c:v>2015</c:v>
                </c:pt>
                <c:pt idx="5">
                  <c:v>2019</c:v>
                </c:pt>
              </c:numCache>
            </c:numRef>
          </c:cat>
          <c:val>
            <c:numRef>
              <c:f>Тепло!$C$33:$H$33</c:f>
              <c:numCache>
                <c:formatCode>0.0%</c:formatCode>
                <c:ptCount val="6"/>
                <c:pt idx="0">
                  <c:v>4.9000000000000002E-2</c:v>
                </c:pt>
                <c:pt idx="1">
                  <c:v>7.1999999999999995E-2</c:v>
                </c:pt>
                <c:pt idx="2">
                  <c:v>9.0999999999999998E-2</c:v>
                </c:pt>
                <c:pt idx="3">
                  <c:v>0.106</c:v>
                </c:pt>
                <c:pt idx="4">
                  <c:v>0.111</c:v>
                </c:pt>
                <c:pt idx="5">
                  <c:v>0.125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D-447F-B6A0-1C75EDE0DE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3059968"/>
        <c:axId val="150393344"/>
      </c:barChart>
      <c:catAx>
        <c:axId val="183059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0393344"/>
        <c:crosses val="autoZero"/>
        <c:auto val="1"/>
        <c:lblAlgn val="ctr"/>
        <c:lblOffset val="100"/>
        <c:noMultiLvlLbl val="0"/>
      </c:catAx>
      <c:valAx>
        <c:axId val="150393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3059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50BB46-B900-4D24-8BA4-8CF8AE5AFA67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C6BA632-DCD3-4CED-8F0B-379C00817B3D}">
      <dgm:prSet phldrT="[Текст]" custT="1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400" b="1" dirty="0">
              <a:solidFill>
                <a:schemeClr val="bg1"/>
              </a:solidFill>
            </a:rPr>
            <a:t>Градостроительные зоны развития (ГЗР)</a:t>
          </a:r>
        </a:p>
      </dgm:t>
    </dgm:pt>
    <dgm:pt modelId="{159BC61E-5166-4611-898C-5B1F2F6C4E46}" type="parTrans" cxnId="{E0B2CF98-3DC1-40F8-B40F-F053AE806EC7}">
      <dgm:prSet/>
      <dgm:spPr/>
      <dgm:t>
        <a:bodyPr/>
        <a:lstStyle/>
        <a:p>
          <a:endParaRPr lang="ru-RU"/>
        </a:p>
      </dgm:t>
    </dgm:pt>
    <dgm:pt modelId="{81A9BC51-CF09-440B-BFF8-F76C5A8235DF}" type="sibTrans" cxnId="{E0B2CF98-3DC1-40F8-B40F-F053AE806EC7}">
      <dgm:prSet/>
      <dgm:spPr/>
      <dgm:t>
        <a:bodyPr/>
        <a:lstStyle/>
        <a:p>
          <a:endParaRPr lang="ru-RU"/>
        </a:p>
      </dgm:t>
    </dgm:pt>
    <dgm:pt modelId="{9466C56A-5A62-4B88-88B6-C7C0E28294D5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endParaRPr lang="ru-RU" sz="1800" dirty="0"/>
        </a:p>
        <a:p>
          <a:pPr algn="l"/>
          <a:endParaRPr lang="ru-RU" sz="800" dirty="0"/>
        </a:p>
        <a:p>
          <a:pPr algn="l"/>
          <a:r>
            <a:rPr lang="ru-RU" sz="2000" b="1" dirty="0">
              <a:solidFill>
                <a:srgbClr val="C00000"/>
              </a:solidFill>
            </a:rPr>
            <a:t>Градостроительные Зоны Развития  Российской Федерации </a:t>
          </a:r>
          <a:r>
            <a:rPr lang="ru-RU" sz="1800" dirty="0"/>
            <a:t>устанавливаются в схеме территориального планирования Российской Федерации:                                    - система расселения населения;                               - размещение объектов транспортной и иной  инфраструктуры</a:t>
          </a:r>
        </a:p>
      </dgm:t>
    </dgm:pt>
    <dgm:pt modelId="{556B8C65-2582-4195-BAD6-EE5A63131B1F}" type="parTrans" cxnId="{48873F2E-8F5D-4011-B3B0-5F2B3CDAF84A}">
      <dgm:prSet/>
      <dgm:spPr/>
      <dgm:t>
        <a:bodyPr/>
        <a:lstStyle/>
        <a:p>
          <a:endParaRPr lang="ru-RU"/>
        </a:p>
      </dgm:t>
    </dgm:pt>
    <dgm:pt modelId="{938E0978-E2BC-4DB8-BA68-0AC5E680F1F6}" type="sibTrans" cxnId="{48873F2E-8F5D-4011-B3B0-5F2B3CDAF84A}">
      <dgm:prSet/>
      <dgm:spPr/>
      <dgm:t>
        <a:bodyPr/>
        <a:lstStyle/>
        <a:p>
          <a:endParaRPr lang="ru-RU"/>
        </a:p>
      </dgm:t>
    </dgm:pt>
    <dgm:pt modelId="{A23DECA1-F902-4852-B71B-7ABA5CB8C9B4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142240" tIns="142240" rIns="142240" bIns="142240" numCol="1" spcCol="1270" anchor="ctr" anchorCtr="0"/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1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6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solidFill>
                <a:srgbClr val="C00000"/>
              </a:solidFill>
              <a:latin typeface="Calibri"/>
              <a:ea typeface="+mn-ea"/>
              <a:cs typeface="+mn-cs"/>
            </a:rPr>
            <a:t>Градостроительные Зоны Развития субъектов федерации и их  агломераций </a:t>
          </a:r>
          <a:r>
            <a:rPr lang="ru-RU" sz="18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устанавливаются в общих схемах территориального планирования:                      - территории  расселения населения;                              - виды жилой застройки, ИЖС; </a:t>
          </a:r>
          <a:br>
            <a:rPr lang="ru-RU" sz="18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</a:br>
          <a:r>
            <a:rPr lang="ru-RU" sz="18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- общие объекты инфраструктуры</a:t>
          </a:r>
        </a:p>
      </dgm:t>
    </dgm:pt>
    <dgm:pt modelId="{172960BB-361A-463F-AF45-B6011C702B98}" type="parTrans" cxnId="{2464B272-1A5C-4FFD-BF12-E36EA0271F48}">
      <dgm:prSet/>
      <dgm:spPr/>
      <dgm:t>
        <a:bodyPr/>
        <a:lstStyle/>
        <a:p>
          <a:endParaRPr lang="ru-RU"/>
        </a:p>
      </dgm:t>
    </dgm:pt>
    <dgm:pt modelId="{1565F1F8-993E-42A5-8FB3-37EE95DBC572}" type="sibTrans" cxnId="{2464B272-1A5C-4FFD-BF12-E36EA0271F48}">
      <dgm:prSet/>
      <dgm:spPr/>
      <dgm:t>
        <a:bodyPr/>
        <a:lstStyle/>
        <a:p>
          <a:endParaRPr lang="ru-RU"/>
        </a:p>
      </dgm:t>
    </dgm:pt>
    <dgm:pt modelId="{0F6D69C0-EACD-442F-9AFE-5B96925F466C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142240" tIns="142240" rIns="142240" bIns="142240" numCol="1" spcCol="1270" anchor="ctr" anchorCtr="0"/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solidFill>
                <a:srgbClr val="C00000"/>
              </a:solidFill>
            </a:rPr>
            <a:t>Градостроительные Зоны Развития муниципальных округов </a:t>
          </a:r>
          <a:r>
            <a:rPr lang="ru-RU" sz="1900" b="0" kern="1200" dirty="0"/>
            <a:t>содержатся:    </a:t>
          </a:r>
          <a:r>
            <a:rPr lang="ru-RU" sz="1900" kern="1200" dirty="0"/>
            <a:t> - в системе документов по планировке территории муниципального округа;                                                       - объекты капитального строительства, включая жилую застройку, в том числе ИЖС, объекты инфраструктуры</a:t>
          </a:r>
          <a:endParaRPr lang="ru-RU" sz="19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gm:t>
    </dgm:pt>
    <dgm:pt modelId="{1A2E4CB8-616F-4135-B978-8AF68284555F}" type="parTrans" cxnId="{4AEADC80-7032-40C0-93AE-B0C1B7F26BDA}">
      <dgm:prSet/>
      <dgm:spPr/>
      <dgm:t>
        <a:bodyPr/>
        <a:lstStyle/>
        <a:p>
          <a:endParaRPr lang="ru-RU"/>
        </a:p>
      </dgm:t>
    </dgm:pt>
    <dgm:pt modelId="{77628362-6DAC-43DA-9A67-83EBA316BDA7}" type="sibTrans" cxnId="{4AEADC80-7032-40C0-93AE-B0C1B7F26BDA}">
      <dgm:prSet/>
      <dgm:spPr/>
      <dgm:t>
        <a:bodyPr/>
        <a:lstStyle/>
        <a:p>
          <a:endParaRPr lang="ru-RU"/>
        </a:p>
      </dgm:t>
    </dgm:pt>
    <dgm:pt modelId="{1B4FE732-F1AC-4C95-BCB5-7BFB80D50758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solidFill>
                <a:srgbClr val="C00000"/>
              </a:solidFill>
              <a:latin typeface="Calibri"/>
              <a:ea typeface="+mn-ea"/>
              <a:cs typeface="+mn-cs"/>
            </a:rPr>
            <a:t>Градостроительные Зоны Развития   в агломерациях муниципальных образований </a:t>
          </a:r>
          <a:r>
            <a:rPr lang="ru-RU" sz="19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содержат:</a:t>
          </a:r>
          <a:br>
            <a:rPr lang="ru-RU" sz="19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</a:br>
          <a:r>
            <a:rPr lang="ru-RU" sz="19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- границы поселений;</a:t>
          </a:r>
          <a:br>
            <a:rPr lang="ru-RU" sz="19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</a:br>
          <a:r>
            <a:rPr lang="ru-RU" sz="19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- виды жилой застройки, ИЖС;                        - объекты инженерной, социальной и транспортной инфраструктуры</a:t>
          </a:r>
        </a:p>
      </dgm:t>
    </dgm:pt>
    <dgm:pt modelId="{4CA8F921-3C48-460B-B2B2-396367DD2349}" type="parTrans" cxnId="{EEC8A5CE-1290-4860-8E6D-C35C8101C8B3}">
      <dgm:prSet/>
      <dgm:spPr/>
      <dgm:t>
        <a:bodyPr/>
        <a:lstStyle/>
        <a:p>
          <a:endParaRPr lang="ru-RU"/>
        </a:p>
      </dgm:t>
    </dgm:pt>
    <dgm:pt modelId="{1A491184-351E-4AA8-AA27-B2BBD9EB191E}" type="sibTrans" cxnId="{EEC8A5CE-1290-4860-8E6D-C35C8101C8B3}">
      <dgm:prSet/>
      <dgm:spPr/>
      <dgm:t>
        <a:bodyPr/>
        <a:lstStyle/>
        <a:p>
          <a:endParaRPr lang="ru-RU"/>
        </a:p>
      </dgm:t>
    </dgm:pt>
    <dgm:pt modelId="{AAEFC742-9011-4357-8342-6146D0C1876B}" type="pres">
      <dgm:prSet presAssocID="{F750BB46-B900-4D24-8BA4-8CF8AE5AFA67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44F2E31-0A0C-4844-BA21-FE5D48160130}" type="pres">
      <dgm:prSet presAssocID="{F750BB46-B900-4D24-8BA4-8CF8AE5AFA67}" presName="matrix" presStyleCnt="0"/>
      <dgm:spPr/>
    </dgm:pt>
    <dgm:pt modelId="{6082729F-9223-4F45-BDCC-E3EDC2038447}" type="pres">
      <dgm:prSet presAssocID="{F750BB46-B900-4D24-8BA4-8CF8AE5AFA67}" presName="tile1" presStyleLbl="node1" presStyleIdx="0" presStyleCnt="4" custScaleX="101894" custLinFactNeighborX="840"/>
      <dgm:spPr/>
    </dgm:pt>
    <dgm:pt modelId="{FC2117EE-6154-4162-9997-CD758E1B3D37}" type="pres">
      <dgm:prSet presAssocID="{F750BB46-B900-4D24-8BA4-8CF8AE5AFA67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6C677E1B-83BF-4563-9B91-65FE6D837B6A}" type="pres">
      <dgm:prSet presAssocID="{F750BB46-B900-4D24-8BA4-8CF8AE5AFA67}" presName="tile2" presStyleLbl="node1" presStyleIdx="1" presStyleCnt="4" custLinFactNeighborX="-474" custLinFactNeighborY="-2379"/>
      <dgm:spPr>
        <a:xfrm>
          <a:off x="4127140" y="0"/>
          <a:ext cx="4127140" cy="2664295"/>
        </a:xfrm>
        <a:prstGeom prst="round1Rect">
          <a:avLst/>
        </a:prstGeom>
      </dgm:spPr>
    </dgm:pt>
    <dgm:pt modelId="{950B3279-E744-4B9C-AACD-6B63B33B26D7}" type="pres">
      <dgm:prSet presAssocID="{F750BB46-B900-4D24-8BA4-8CF8AE5AFA67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E83E815D-6B41-4E5A-AF6C-ABA1CC1146BB}" type="pres">
      <dgm:prSet presAssocID="{F750BB46-B900-4D24-8BA4-8CF8AE5AFA67}" presName="tile3" presStyleLbl="node1" presStyleIdx="2" presStyleCnt="4"/>
      <dgm:spPr>
        <a:xfrm rot="10800000">
          <a:off x="0" y="2664295"/>
          <a:ext cx="4127140" cy="2664295"/>
        </a:xfrm>
        <a:prstGeom prst="round1Rect">
          <a:avLst/>
        </a:prstGeom>
      </dgm:spPr>
    </dgm:pt>
    <dgm:pt modelId="{D05E06E2-1BE2-46C6-94DE-45F66A59FF9C}" type="pres">
      <dgm:prSet presAssocID="{F750BB46-B900-4D24-8BA4-8CF8AE5AFA67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A3650CA5-2D1F-43DB-841C-0AE1BA3112D6}" type="pres">
      <dgm:prSet presAssocID="{F750BB46-B900-4D24-8BA4-8CF8AE5AFA67}" presName="tile4" presStyleLbl="node1" presStyleIdx="3" presStyleCnt="4"/>
      <dgm:spPr>
        <a:xfrm rot="5400000">
          <a:off x="4858562" y="1932873"/>
          <a:ext cx="2664295" cy="4127140"/>
        </a:xfrm>
        <a:prstGeom prst="round1Rect">
          <a:avLst/>
        </a:prstGeom>
      </dgm:spPr>
    </dgm:pt>
    <dgm:pt modelId="{DFC934B7-D37B-4FBB-91C2-B6ED17E41683}" type="pres">
      <dgm:prSet presAssocID="{F750BB46-B900-4D24-8BA4-8CF8AE5AFA67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CBC359D6-4B78-4E36-A236-837D6C0751BA}" type="pres">
      <dgm:prSet presAssocID="{F750BB46-B900-4D24-8BA4-8CF8AE5AFA67}" presName="centerTile" presStyleLbl="fgShp" presStyleIdx="0" presStyleCnt="1" custScaleX="130147" custScaleY="59102">
        <dgm:presLayoutVars>
          <dgm:chMax val="0"/>
          <dgm:chPref val="0"/>
        </dgm:presLayoutVars>
      </dgm:prSet>
      <dgm:spPr/>
    </dgm:pt>
  </dgm:ptLst>
  <dgm:cxnLst>
    <dgm:cxn modelId="{89729B07-2A4F-4934-A260-BCD08E92F485}" type="presOf" srcId="{A23DECA1-F902-4852-B71B-7ABA5CB8C9B4}" destId="{6C677E1B-83BF-4563-9B91-65FE6D837B6A}" srcOrd="0" destOrd="0" presId="urn:microsoft.com/office/officeart/2005/8/layout/matrix1"/>
    <dgm:cxn modelId="{458D5727-5E7B-4DBD-B8DF-F725C27E8C7E}" type="presOf" srcId="{0F6D69C0-EACD-442F-9AFE-5B96925F466C}" destId="{E83E815D-6B41-4E5A-AF6C-ABA1CC1146BB}" srcOrd="0" destOrd="0" presId="urn:microsoft.com/office/officeart/2005/8/layout/matrix1"/>
    <dgm:cxn modelId="{48873F2E-8F5D-4011-B3B0-5F2B3CDAF84A}" srcId="{9C6BA632-DCD3-4CED-8F0B-379C00817B3D}" destId="{9466C56A-5A62-4B88-88B6-C7C0E28294D5}" srcOrd="0" destOrd="0" parTransId="{556B8C65-2582-4195-BAD6-EE5A63131B1F}" sibTransId="{938E0978-E2BC-4DB8-BA68-0AC5E680F1F6}"/>
    <dgm:cxn modelId="{2F463A31-F4EA-4091-A9E3-AD275D81D065}" type="presOf" srcId="{F750BB46-B900-4D24-8BA4-8CF8AE5AFA67}" destId="{AAEFC742-9011-4357-8342-6146D0C1876B}" srcOrd="0" destOrd="0" presId="urn:microsoft.com/office/officeart/2005/8/layout/matrix1"/>
    <dgm:cxn modelId="{4CF3193A-5C24-4759-9BBC-B630CD35DB1A}" type="presOf" srcId="{1B4FE732-F1AC-4C95-BCB5-7BFB80D50758}" destId="{DFC934B7-D37B-4FBB-91C2-B6ED17E41683}" srcOrd="1" destOrd="0" presId="urn:microsoft.com/office/officeart/2005/8/layout/matrix1"/>
    <dgm:cxn modelId="{2464B272-1A5C-4FFD-BF12-E36EA0271F48}" srcId="{9C6BA632-DCD3-4CED-8F0B-379C00817B3D}" destId="{A23DECA1-F902-4852-B71B-7ABA5CB8C9B4}" srcOrd="1" destOrd="0" parTransId="{172960BB-361A-463F-AF45-B6011C702B98}" sibTransId="{1565F1F8-993E-42A5-8FB3-37EE95DBC572}"/>
    <dgm:cxn modelId="{288EB37D-CD29-42C7-A847-475360C5CB51}" type="presOf" srcId="{9C6BA632-DCD3-4CED-8F0B-379C00817B3D}" destId="{CBC359D6-4B78-4E36-A236-837D6C0751BA}" srcOrd="0" destOrd="0" presId="urn:microsoft.com/office/officeart/2005/8/layout/matrix1"/>
    <dgm:cxn modelId="{4AEADC80-7032-40C0-93AE-B0C1B7F26BDA}" srcId="{9C6BA632-DCD3-4CED-8F0B-379C00817B3D}" destId="{0F6D69C0-EACD-442F-9AFE-5B96925F466C}" srcOrd="2" destOrd="0" parTransId="{1A2E4CB8-616F-4135-B978-8AF68284555F}" sibTransId="{77628362-6DAC-43DA-9A67-83EBA316BDA7}"/>
    <dgm:cxn modelId="{60318C96-7B4A-46FE-B3D4-2F1BBD18F410}" type="presOf" srcId="{A23DECA1-F902-4852-B71B-7ABA5CB8C9B4}" destId="{950B3279-E744-4B9C-AACD-6B63B33B26D7}" srcOrd="1" destOrd="0" presId="urn:microsoft.com/office/officeart/2005/8/layout/matrix1"/>
    <dgm:cxn modelId="{E0B2CF98-3DC1-40F8-B40F-F053AE806EC7}" srcId="{F750BB46-B900-4D24-8BA4-8CF8AE5AFA67}" destId="{9C6BA632-DCD3-4CED-8F0B-379C00817B3D}" srcOrd="0" destOrd="0" parTransId="{159BC61E-5166-4611-898C-5B1F2F6C4E46}" sibTransId="{81A9BC51-CF09-440B-BFF8-F76C5A8235DF}"/>
    <dgm:cxn modelId="{DB754DB4-23D4-4251-B17A-61A287196018}" type="presOf" srcId="{9466C56A-5A62-4B88-88B6-C7C0E28294D5}" destId="{FC2117EE-6154-4162-9997-CD758E1B3D37}" srcOrd="1" destOrd="0" presId="urn:microsoft.com/office/officeart/2005/8/layout/matrix1"/>
    <dgm:cxn modelId="{2B1CF6BE-93CB-4410-B66C-B791D28C96DB}" type="presOf" srcId="{1B4FE732-F1AC-4C95-BCB5-7BFB80D50758}" destId="{A3650CA5-2D1F-43DB-841C-0AE1BA3112D6}" srcOrd="0" destOrd="0" presId="urn:microsoft.com/office/officeart/2005/8/layout/matrix1"/>
    <dgm:cxn modelId="{EEC8A5CE-1290-4860-8E6D-C35C8101C8B3}" srcId="{9C6BA632-DCD3-4CED-8F0B-379C00817B3D}" destId="{1B4FE732-F1AC-4C95-BCB5-7BFB80D50758}" srcOrd="3" destOrd="0" parTransId="{4CA8F921-3C48-460B-B2B2-396367DD2349}" sibTransId="{1A491184-351E-4AA8-AA27-B2BBD9EB191E}"/>
    <dgm:cxn modelId="{32C8C6CF-92E4-4455-93AE-4B5DD55C6311}" type="presOf" srcId="{0F6D69C0-EACD-442F-9AFE-5B96925F466C}" destId="{D05E06E2-1BE2-46C6-94DE-45F66A59FF9C}" srcOrd="1" destOrd="0" presId="urn:microsoft.com/office/officeart/2005/8/layout/matrix1"/>
    <dgm:cxn modelId="{82CE83DB-06DB-4512-AECD-5EF0E47E7820}" type="presOf" srcId="{9466C56A-5A62-4B88-88B6-C7C0E28294D5}" destId="{6082729F-9223-4F45-BDCC-E3EDC2038447}" srcOrd="0" destOrd="0" presId="urn:microsoft.com/office/officeart/2005/8/layout/matrix1"/>
    <dgm:cxn modelId="{57B67956-9787-45E4-8DC3-2176520834FF}" type="presParOf" srcId="{AAEFC742-9011-4357-8342-6146D0C1876B}" destId="{F44F2E31-0A0C-4844-BA21-FE5D48160130}" srcOrd="0" destOrd="0" presId="urn:microsoft.com/office/officeart/2005/8/layout/matrix1"/>
    <dgm:cxn modelId="{34E8E824-B3B6-4FAB-8819-063248658A13}" type="presParOf" srcId="{F44F2E31-0A0C-4844-BA21-FE5D48160130}" destId="{6082729F-9223-4F45-BDCC-E3EDC2038447}" srcOrd="0" destOrd="0" presId="urn:microsoft.com/office/officeart/2005/8/layout/matrix1"/>
    <dgm:cxn modelId="{F7D4D42B-737E-4327-A6FC-93DFBD96E582}" type="presParOf" srcId="{F44F2E31-0A0C-4844-BA21-FE5D48160130}" destId="{FC2117EE-6154-4162-9997-CD758E1B3D37}" srcOrd="1" destOrd="0" presId="urn:microsoft.com/office/officeart/2005/8/layout/matrix1"/>
    <dgm:cxn modelId="{1C347858-075D-48DA-8C9F-BF91CA019888}" type="presParOf" srcId="{F44F2E31-0A0C-4844-BA21-FE5D48160130}" destId="{6C677E1B-83BF-4563-9B91-65FE6D837B6A}" srcOrd="2" destOrd="0" presId="urn:microsoft.com/office/officeart/2005/8/layout/matrix1"/>
    <dgm:cxn modelId="{46C41715-EAFC-487A-A066-900DCC4197C5}" type="presParOf" srcId="{F44F2E31-0A0C-4844-BA21-FE5D48160130}" destId="{950B3279-E744-4B9C-AACD-6B63B33B26D7}" srcOrd="3" destOrd="0" presId="urn:microsoft.com/office/officeart/2005/8/layout/matrix1"/>
    <dgm:cxn modelId="{70FDA7DB-445E-4F10-901C-54932520B9EB}" type="presParOf" srcId="{F44F2E31-0A0C-4844-BA21-FE5D48160130}" destId="{E83E815D-6B41-4E5A-AF6C-ABA1CC1146BB}" srcOrd="4" destOrd="0" presId="urn:microsoft.com/office/officeart/2005/8/layout/matrix1"/>
    <dgm:cxn modelId="{41F6F3CC-81A0-4254-9870-730377901509}" type="presParOf" srcId="{F44F2E31-0A0C-4844-BA21-FE5D48160130}" destId="{D05E06E2-1BE2-46C6-94DE-45F66A59FF9C}" srcOrd="5" destOrd="0" presId="urn:microsoft.com/office/officeart/2005/8/layout/matrix1"/>
    <dgm:cxn modelId="{35F736C8-1D08-40C8-A24B-323F82F1D6A0}" type="presParOf" srcId="{F44F2E31-0A0C-4844-BA21-FE5D48160130}" destId="{A3650CA5-2D1F-43DB-841C-0AE1BA3112D6}" srcOrd="6" destOrd="0" presId="urn:microsoft.com/office/officeart/2005/8/layout/matrix1"/>
    <dgm:cxn modelId="{5265B320-9BD0-4F90-8D1C-3C863D65396A}" type="presParOf" srcId="{F44F2E31-0A0C-4844-BA21-FE5D48160130}" destId="{DFC934B7-D37B-4FBB-91C2-B6ED17E41683}" srcOrd="7" destOrd="0" presId="urn:microsoft.com/office/officeart/2005/8/layout/matrix1"/>
    <dgm:cxn modelId="{3E9DA5FD-1DB3-4B79-A896-ED564796BD8A}" type="presParOf" srcId="{AAEFC742-9011-4357-8342-6146D0C1876B}" destId="{CBC359D6-4B78-4E36-A236-837D6C0751BA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53EE06C-4D01-4F64-BFB5-324321BF686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1862C30-FEDF-49F0-932E-53A915793246}">
      <dgm:prSet phldrT="[Текст]"/>
      <dgm:spPr/>
      <dgm:t>
        <a:bodyPr/>
        <a:lstStyle/>
        <a:p>
          <a:r>
            <a:rPr lang="ru-RU" b="1" dirty="0"/>
            <a:t>а) соблюдение требований национальных стандартов и сводов правил, указанных в п.1 ст. 6 Технического регламента, утверждение обязательного перечня Минстроем России</a:t>
          </a:r>
        </a:p>
      </dgm:t>
    </dgm:pt>
    <dgm:pt modelId="{FE2B5CFE-216E-4D0A-A906-A31A816B81A7}" type="parTrans" cxnId="{D1B7E636-ECF4-473A-BBA5-DBC26F37657B}">
      <dgm:prSet/>
      <dgm:spPr/>
      <dgm:t>
        <a:bodyPr/>
        <a:lstStyle/>
        <a:p>
          <a:endParaRPr lang="ru-RU"/>
        </a:p>
      </dgm:t>
    </dgm:pt>
    <dgm:pt modelId="{933B4AFA-AD94-4487-9A81-A6B6460F8083}" type="sibTrans" cxnId="{D1B7E636-ECF4-473A-BBA5-DBC26F37657B}">
      <dgm:prSet/>
      <dgm:spPr/>
      <dgm:t>
        <a:bodyPr/>
        <a:lstStyle/>
        <a:p>
          <a:endParaRPr lang="ru-RU"/>
        </a:p>
      </dgm:t>
    </dgm:pt>
    <dgm:pt modelId="{E3EAFA53-2E1A-4A3E-B655-67B9BD30616E}">
      <dgm:prSet phldrT="[Текст]" custT="1"/>
      <dgm:spPr/>
      <dgm:t>
        <a:bodyPr/>
        <a:lstStyle/>
        <a:p>
          <a:r>
            <a:rPr lang="ru-RU" sz="2000" b="1" dirty="0">
              <a:solidFill>
                <a:srgbClr val="C00000"/>
              </a:solidFill>
            </a:rPr>
            <a:t>(стандартный способ)</a:t>
          </a:r>
        </a:p>
      </dgm:t>
    </dgm:pt>
    <dgm:pt modelId="{A05A30F7-9E8D-413A-83BF-EBB384261A9F}" type="parTrans" cxnId="{49654C10-EEBD-476D-AC5A-519A2D228D25}">
      <dgm:prSet/>
      <dgm:spPr/>
      <dgm:t>
        <a:bodyPr/>
        <a:lstStyle/>
        <a:p>
          <a:endParaRPr lang="ru-RU"/>
        </a:p>
      </dgm:t>
    </dgm:pt>
    <dgm:pt modelId="{41F6D871-802A-4EDA-8958-D322F6A1CAE4}" type="sibTrans" cxnId="{49654C10-EEBD-476D-AC5A-519A2D228D25}">
      <dgm:prSet/>
      <dgm:spPr/>
      <dgm:t>
        <a:bodyPr/>
        <a:lstStyle/>
        <a:p>
          <a:endParaRPr lang="ru-RU"/>
        </a:p>
      </dgm:t>
    </dgm:pt>
    <dgm:pt modelId="{D674ACE7-A2F6-4288-8182-1C1B73D040EC}">
      <dgm:prSet phldrT="[Текст]"/>
      <dgm:spPr/>
      <dgm:t>
        <a:bodyPr/>
        <a:lstStyle/>
        <a:p>
          <a:r>
            <a:rPr lang="ru-RU" b="1" dirty="0"/>
            <a:t>б) соблюдение требований специальных технических условий в соответствии с п.5 ст.6 Технического регламента, </a:t>
          </a:r>
          <a:r>
            <a:rPr lang="ru-RU" b="1" dirty="0">
              <a:solidFill>
                <a:schemeClr val="bg1"/>
              </a:solidFill>
            </a:rPr>
            <a:t>резкое сокращение количества СТУ</a:t>
          </a:r>
        </a:p>
      </dgm:t>
    </dgm:pt>
    <dgm:pt modelId="{52590F07-D801-4E82-9B64-4218EA5E9FD0}" type="parTrans" cxnId="{E21AAF7E-2088-4240-A947-257964421CC1}">
      <dgm:prSet/>
      <dgm:spPr/>
      <dgm:t>
        <a:bodyPr/>
        <a:lstStyle/>
        <a:p>
          <a:endParaRPr lang="ru-RU"/>
        </a:p>
      </dgm:t>
    </dgm:pt>
    <dgm:pt modelId="{85BA1C4C-CBFA-4A99-ADB4-7C49859FC864}" type="sibTrans" cxnId="{E21AAF7E-2088-4240-A947-257964421CC1}">
      <dgm:prSet/>
      <dgm:spPr/>
      <dgm:t>
        <a:bodyPr/>
        <a:lstStyle/>
        <a:p>
          <a:endParaRPr lang="ru-RU"/>
        </a:p>
      </dgm:t>
    </dgm:pt>
    <dgm:pt modelId="{BE561C91-D5BA-46C9-9141-4BF3EA62FA19}">
      <dgm:prSet phldrT="[Текст]" custT="1"/>
      <dgm:spPr/>
      <dgm:t>
        <a:bodyPr/>
        <a:lstStyle/>
        <a:p>
          <a:pPr algn="just"/>
          <a:r>
            <a:rPr lang="ru-RU" sz="2000" b="1" dirty="0">
              <a:solidFill>
                <a:srgbClr val="C00000"/>
              </a:solidFill>
            </a:rPr>
            <a:t>Допустимость подтверждена: стандартом организации; привлеченными  4 специалистами по организации инженерных изысканий и/или архитектурно-строительного проектирования из национального реестра специалистов и дополнительно подтверждена  3 аттестованными экспертами</a:t>
          </a:r>
        </a:p>
      </dgm:t>
    </dgm:pt>
    <dgm:pt modelId="{A4DEF361-81AB-43B8-A2AE-109080B493D6}" type="parTrans" cxnId="{95C9D4D5-DB71-41EA-9C27-2982B0BD79E8}">
      <dgm:prSet/>
      <dgm:spPr/>
      <dgm:t>
        <a:bodyPr/>
        <a:lstStyle/>
        <a:p>
          <a:endParaRPr lang="ru-RU"/>
        </a:p>
      </dgm:t>
    </dgm:pt>
    <dgm:pt modelId="{F9629BF7-6926-4B8D-9669-09E88C5223F8}" type="sibTrans" cxnId="{95C9D4D5-DB71-41EA-9C27-2982B0BD79E8}">
      <dgm:prSet/>
      <dgm:spPr/>
      <dgm:t>
        <a:bodyPr/>
        <a:lstStyle/>
        <a:p>
          <a:endParaRPr lang="ru-RU"/>
        </a:p>
      </dgm:t>
    </dgm:pt>
    <dgm:pt modelId="{B87A62A1-D07C-43A4-AA88-207F0A71FDAC}">
      <dgm:prSet phldrT="[Текст]"/>
      <dgm:spPr/>
      <dgm:t>
        <a:bodyPr/>
        <a:lstStyle/>
        <a:p>
          <a:r>
            <a:rPr lang="ru-RU" b="1" dirty="0"/>
            <a:t>в) иным способом, не указанным в пп а) и б), а именно:</a:t>
          </a:r>
        </a:p>
      </dgm:t>
    </dgm:pt>
    <dgm:pt modelId="{1460EDA8-5F9D-44C9-8475-979EFC190587}" type="parTrans" cxnId="{2CB635E5-DCCF-40D2-8065-826C0C9574E8}">
      <dgm:prSet/>
      <dgm:spPr/>
      <dgm:t>
        <a:bodyPr/>
        <a:lstStyle/>
        <a:p>
          <a:endParaRPr lang="ru-RU"/>
        </a:p>
      </dgm:t>
    </dgm:pt>
    <dgm:pt modelId="{1B63F3EF-280D-479B-B9B8-EFBA1A99DA1F}" type="sibTrans" cxnId="{2CB635E5-DCCF-40D2-8065-826C0C9574E8}">
      <dgm:prSet/>
      <dgm:spPr/>
      <dgm:t>
        <a:bodyPr/>
        <a:lstStyle/>
        <a:p>
          <a:endParaRPr lang="ru-RU"/>
        </a:p>
      </dgm:t>
    </dgm:pt>
    <dgm:pt modelId="{48F1F7C0-AC6A-4AC0-A08A-790DC6DA6F4F}">
      <dgm:prSet phldrT="[Текст]" custT="1"/>
      <dgm:spPr/>
      <dgm:t>
        <a:bodyPr/>
        <a:lstStyle/>
        <a:p>
          <a:r>
            <a:rPr lang="ru-RU" sz="2000" b="1" dirty="0">
              <a:solidFill>
                <a:srgbClr val="C00000"/>
              </a:solidFill>
            </a:rPr>
            <a:t>(СТУ)</a:t>
          </a:r>
        </a:p>
      </dgm:t>
    </dgm:pt>
    <dgm:pt modelId="{FA24D7FC-5C81-401B-84FF-364DD8996FEE}" type="parTrans" cxnId="{004D3AA8-A51B-4B09-9650-CF5246CC4CA8}">
      <dgm:prSet/>
      <dgm:spPr/>
      <dgm:t>
        <a:bodyPr/>
        <a:lstStyle/>
        <a:p>
          <a:endParaRPr lang="ru-RU"/>
        </a:p>
      </dgm:t>
    </dgm:pt>
    <dgm:pt modelId="{57013F85-4CA5-478D-A5F4-58E8B473F52A}" type="sibTrans" cxnId="{004D3AA8-A51B-4B09-9650-CF5246CC4CA8}">
      <dgm:prSet/>
      <dgm:spPr/>
      <dgm:t>
        <a:bodyPr/>
        <a:lstStyle/>
        <a:p>
          <a:endParaRPr lang="ru-RU"/>
        </a:p>
      </dgm:t>
    </dgm:pt>
    <dgm:pt modelId="{D6C1B913-DD76-433E-A1FC-571096AD9716}" type="pres">
      <dgm:prSet presAssocID="{353EE06C-4D01-4F64-BFB5-324321BF6861}" presName="linear" presStyleCnt="0">
        <dgm:presLayoutVars>
          <dgm:animLvl val="lvl"/>
          <dgm:resizeHandles val="exact"/>
        </dgm:presLayoutVars>
      </dgm:prSet>
      <dgm:spPr/>
    </dgm:pt>
    <dgm:pt modelId="{D2251F40-E40A-4689-B382-4B7A4223C8F0}" type="pres">
      <dgm:prSet presAssocID="{E1862C30-FEDF-49F0-932E-53A91579324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0A0305B-561A-4CC1-ADD0-DF54A359CB50}" type="pres">
      <dgm:prSet presAssocID="{E1862C30-FEDF-49F0-932E-53A915793246}" presName="childText" presStyleLbl="revTx" presStyleIdx="0" presStyleCnt="3">
        <dgm:presLayoutVars>
          <dgm:bulletEnabled val="1"/>
        </dgm:presLayoutVars>
      </dgm:prSet>
      <dgm:spPr/>
    </dgm:pt>
    <dgm:pt modelId="{4670B2F2-08AE-4692-B86B-BCBB109C2EDA}" type="pres">
      <dgm:prSet presAssocID="{D674ACE7-A2F6-4288-8182-1C1B73D040E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50CBCF3-B4F7-4310-9F5D-81D8A024F110}" type="pres">
      <dgm:prSet presAssocID="{D674ACE7-A2F6-4288-8182-1C1B73D040EC}" presName="childText" presStyleLbl="revTx" presStyleIdx="1" presStyleCnt="3">
        <dgm:presLayoutVars>
          <dgm:bulletEnabled val="1"/>
        </dgm:presLayoutVars>
      </dgm:prSet>
      <dgm:spPr/>
    </dgm:pt>
    <dgm:pt modelId="{0762154B-8919-41FC-B8F5-DDDBADF36700}" type="pres">
      <dgm:prSet presAssocID="{B87A62A1-D07C-43A4-AA88-207F0A71FDAC}" presName="parentText" presStyleLbl="node1" presStyleIdx="2" presStyleCnt="3" custLinFactNeighborX="507" custLinFactNeighborY="-5715">
        <dgm:presLayoutVars>
          <dgm:chMax val="0"/>
          <dgm:bulletEnabled val="1"/>
        </dgm:presLayoutVars>
      </dgm:prSet>
      <dgm:spPr/>
    </dgm:pt>
    <dgm:pt modelId="{7BA270B7-9844-488E-8731-9D494F99EC69}" type="pres">
      <dgm:prSet presAssocID="{B87A62A1-D07C-43A4-AA88-207F0A71FDAC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49654C10-EEBD-476D-AC5A-519A2D228D25}" srcId="{E1862C30-FEDF-49F0-932E-53A915793246}" destId="{E3EAFA53-2E1A-4A3E-B655-67B9BD30616E}" srcOrd="0" destOrd="0" parTransId="{A05A30F7-9E8D-413A-83BF-EBB384261A9F}" sibTransId="{41F6D871-802A-4EDA-8958-D322F6A1CAE4}"/>
    <dgm:cxn modelId="{D1B7E636-ECF4-473A-BBA5-DBC26F37657B}" srcId="{353EE06C-4D01-4F64-BFB5-324321BF6861}" destId="{E1862C30-FEDF-49F0-932E-53A915793246}" srcOrd="0" destOrd="0" parTransId="{FE2B5CFE-216E-4D0A-A906-A31A816B81A7}" sibTransId="{933B4AFA-AD94-4487-9A81-A6B6460F8083}"/>
    <dgm:cxn modelId="{03C38557-3855-4AD7-A753-87C576AD2D3C}" type="presOf" srcId="{353EE06C-4D01-4F64-BFB5-324321BF6861}" destId="{D6C1B913-DD76-433E-A1FC-571096AD9716}" srcOrd="0" destOrd="0" presId="urn:microsoft.com/office/officeart/2005/8/layout/vList2"/>
    <dgm:cxn modelId="{A8EA5D6F-5C69-4629-8644-0EDD9DA5EEF0}" type="presOf" srcId="{48F1F7C0-AC6A-4AC0-A08A-790DC6DA6F4F}" destId="{D50CBCF3-B4F7-4310-9F5D-81D8A024F110}" srcOrd="0" destOrd="0" presId="urn:microsoft.com/office/officeart/2005/8/layout/vList2"/>
    <dgm:cxn modelId="{E21AAF7E-2088-4240-A947-257964421CC1}" srcId="{353EE06C-4D01-4F64-BFB5-324321BF6861}" destId="{D674ACE7-A2F6-4288-8182-1C1B73D040EC}" srcOrd="1" destOrd="0" parTransId="{52590F07-D801-4E82-9B64-4218EA5E9FD0}" sibTransId="{85BA1C4C-CBFA-4A99-ADB4-7C49859FC864}"/>
    <dgm:cxn modelId="{35A1FD9B-9C1C-4091-A492-26EF73474853}" type="presOf" srcId="{D674ACE7-A2F6-4288-8182-1C1B73D040EC}" destId="{4670B2F2-08AE-4692-B86B-BCBB109C2EDA}" srcOrd="0" destOrd="0" presId="urn:microsoft.com/office/officeart/2005/8/layout/vList2"/>
    <dgm:cxn modelId="{AD2CC3A5-42F4-4430-9175-AB6C247C8D2C}" type="presOf" srcId="{BE561C91-D5BA-46C9-9141-4BF3EA62FA19}" destId="{7BA270B7-9844-488E-8731-9D494F99EC69}" srcOrd="0" destOrd="0" presId="urn:microsoft.com/office/officeart/2005/8/layout/vList2"/>
    <dgm:cxn modelId="{004D3AA8-A51B-4B09-9650-CF5246CC4CA8}" srcId="{D674ACE7-A2F6-4288-8182-1C1B73D040EC}" destId="{48F1F7C0-AC6A-4AC0-A08A-790DC6DA6F4F}" srcOrd="0" destOrd="0" parTransId="{FA24D7FC-5C81-401B-84FF-364DD8996FEE}" sibTransId="{57013F85-4CA5-478D-A5F4-58E8B473F52A}"/>
    <dgm:cxn modelId="{24F1FFBB-4529-48D4-B9EB-F568DC7465A1}" type="presOf" srcId="{E3EAFA53-2E1A-4A3E-B655-67B9BD30616E}" destId="{E0A0305B-561A-4CC1-ADD0-DF54A359CB50}" srcOrd="0" destOrd="0" presId="urn:microsoft.com/office/officeart/2005/8/layout/vList2"/>
    <dgm:cxn modelId="{7D1C82C0-0BBD-4FF8-B01E-83D23B6B65D4}" type="presOf" srcId="{E1862C30-FEDF-49F0-932E-53A915793246}" destId="{D2251F40-E40A-4689-B382-4B7A4223C8F0}" srcOrd="0" destOrd="0" presId="urn:microsoft.com/office/officeart/2005/8/layout/vList2"/>
    <dgm:cxn modelId="{95C9D4D5-DB71-41EA-9C27-2982B0BD79E8}" srcId="{B87A62A1-D07C-43A4-AA88-207F0A71FDAC}" destId="{BE561C91-D5BA-46C9-9141-4BF3EA62FA19}" srcOrd="0" destOrd="0" parTransId="{A4DEF361-81AB-43B8-A2AE-109080B493D6}" sibTransId="{F9629BF7-6926-4B8D-9669-09E88C5223F8}"/>
    <dgm:cxn modelId="{2CB635E5-DCCF-40D2-8065-826C0C9574E8}" srcId="{353EE06C-4D01-4F64-BFB5-324321BF6861}" destId="{B87A62A1-D07C-43A4-AA88-207F0A71FDAC}" srcOrd="2" destOrd="0" parTransId="{1460EDA8-5F9D-44C9-8475-979EFC190587}" sibTransId="{1B63F3EF-280D-479B-B9B8-EFBA1A99DA1F}"/>
    <dgm:cxn modelId="{FAC4FEEF-7EC3-4556-A391-B91811794D16}" type="presOf" srcId="{B87A62A1-D07C-43A4-AA88-207F0A71FDAC}" destId="{0762154B-8919-41FC-B8F5-DDDBADF36700}" srcOrd="0" destOrd="0" presId="urn:microsoft.com/office/officeart/2005/8/layout/vList2"/>
    <dgm:cxn modelId="{DD866A5A-B54B-4B07-9025-C9FEEF9C8C94}" type="presParOf" srcId="{D6C1B913-DD76-433E-A1FC-571096AD9716}" destId="{D2251F40-E40A-4689-B382-4B7A4223C8F0}" srcOrd="0" destOrd="0" presId="urn:microsoft.com/office/officeart/2005/8/layout/vList2"/>
    <dgm:cxn modelId="{725C7A6E-E8B3-4E46-83C5-3057A9EB6FEA}" type="presParOf" srcId="{D6C1B913-DD76-433E-A1FC-571096AD9716}" destId="{E0A0305B-561A-4CC1-ADD0-DF54A359CB50}" srcOrd="1" destOrd="0" presId="urn:microsoft.com/office/officeart/2005/8/layout/vList2"/>
    <dgm:cxn modelId="{A4464546-9C43-4F25-9B0E-5DF8749574FB}" type="presParOf" srcId="{D6C1B913-DD76-433E-A1FC-571096AD9716}" destId="{4670B2F2-08AE-4692-B86B-BCBB109C2EDA}" srcOrd="2" destOrd="0" presId="urn:microsoft.com/office/officeart/2005/8/layout/vList2"/>
    <dgm:cxn modelId="{21973C0C-3D8A-4084-9597-A896BFBAEA54}" type="presParOf" srcId="{D6C1B913-DD76-433E-A1FC-571096AD9716}" destId="{D50CBCF3-B4F7-4310-9F5D-81D8A024F110}" srcOrd="3" destOrd="0" presId="urn:microsoft.com/office/officeart/2005/8/layout/vList2"/>
    <dgm:cxn modelId="{B3C7CC77-2010-4AEF-931D-32D7D8F4F3EF}" type="presParOf" srcId="{D6C1B913-DD76-433E-A1FC-571096AD9716}" destId="{0762154B-8919-41FC-B8F5-DDDBADF36700}" srcOrd="4" destOrd="0" presId="urn:microsoft.com/office/officeart/2005/8/layout/vList2"/>
    <dgm:cxn modelId="{40041FC1-D6A6-426B-A695-A4B993BA7637}" type="presParOf" srcId="{D6C1B913-DD76-433E-A1FC-571096AD9716}" destId="{7BA270B7-9844-488E-8731-9D494F99EC69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AE2A8C-AAF9-4557-BCFE-E7C2588E61CE}" type="doc">
      <dgm:prSet loTypeId="urn:microsoft.com/office/officeart/2005/8/layout/hProcess9" loCatId="process" qsTypeId="urn:microsoft.com/office/officeart/2005/8/quickstyle/3d3" qsCatId="3D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7B02386C-B870-4C9C-8DCE-95ADC9014C25}">
      <dgm:prSet phldrT="[Текст]" custT="1"/>
      <dgm:spPr/>
      <dgm:t>
        <a:bodyPr/>
        <a:lstStyle/>
        <a:p>
          <a:r>
            <a:rPr lang="ru-RU" sz="1600" b="1" dirty="0">
              <a:solidFill>
                <a:srgbClr val="C00000"/>
              </a:solidFill>
            </a:rPr>
            <a:t>Самоокупаемость</a:t>
          </a:r>
        </a:p>
      </dgm:t>
    </dgm:pt>
    <dgm:pt modelId="{62766BD4-1E65-4901-AACD-15E69D11257E}" type="parTrans" cxnId="{9CA2F2C5-0F15-4426-92D3-962615DEE49F}">
      <dgm:prSet/>
      <dgm:spPr/>
      <dgm:t>
        <a:bodyPr/>
        <a:lstStyle/>
        <a:p>
          <a:endParaRPr lang="ru-RU"/>
        </a:p>
      </dgm:t>
    </dgm:pt>
    <dgm:pt modelId="{0B311EEC-06C7-4F8D-9302-BE55FB7C2676}" type="sibTrans" cxnId="{9CA2F2C5-0F15-4426-92D3-962615DEE49F}">
      <dgm:prSet/>
      <dgm:spPr/>
      <dgm:t>
        <a:bodyPr/>
        <a:lstStyle/>
        <a:p>
          <a:endParaRPr lang="ru-RU"/>
        </a:p>
      </dgm:t>
    </dgm:pt>
    <dgm:pt modelId="{120D53E8-EEA9-4CEF-BCC0-3B66FFC58172}">
      <dgm:prSet phldrT="[Текст]" custT="1"/>
      <dgm:spPr/>
      <dgm:t>
        <a:bodyPr/>
        <a:lstStyle/>
        <a:p>
          <a:r>
            <a:rPr lang="ru-RU" sz="1100" b="1" dirty="0"/>
            <a:t>Доля государства от 3 до 15%</a:t>
          </a:r>
        </a:p>
      </dgm:t>
    </dgm:pt>
    <dgm:pt modelId="{00ECB24D-531F-41A0-9189-02001C763999}" type="parTrans" cxnId="{D17D217D-68D2-4B79-B400-2C23E40CB2A7}">
      <dgm:prSet/>
      <dgm:spPr/>
      <dgm:t>
        <a:bodyPr/>
        <a:lstStyle/>
        <a:p>
          <a:endParaRPr lang="ru-RU"/>
        </a:p>
      </dgm:t>
    </dgm:pt>
    <dgm:pt modelId="{283EB6BC-71ED-4544-B296-9EEDAB042599}" type="sibTrans" cxnId="{D17D217D-68D2-4B79-B400-2C23E40CB2A7}">
      <dgm:prSet/>
      <dgm:spPr/>
      <dgm:t>
        <a:bodyPr/>
        <a:lstStyle/>
        <a:p>
          <a:endParaRPr lang="ru-RU"/>
        </a:p>
      </dgm:t>
    </dgm:pt>
    <dgm:pt modelId="{700888AB-27CF-416E-ADC8-097637909D1B}">
      <dgm:prSet phldrT="[Текст]" custT="1"/>
      <dgm:spPr/>
      <dgm:t>
        <a:bodyPr/>
        <a:lstStyle/>
        <a:p>
          <a:r>
            <a:rPr lang="ru-RU" sz="1100" b="1" dirty="0"/>
            <a:t>Увеличение производительности труда	</a:t>
          </a:r>
        </a:p>
      </dgm:t>
    </dgm:pt>
    <dgm:pt modelId="{D010E16E-6514-4A8C-BA34-52481E121EF6}" type="parTrans" cxnId="{CFA99223-2FC2-48B1-B6DF-6BB529186E51}">
      <dgm:prSet/>
      <dgm:spPr/>
      <dgm:t>
        <a:bodyPr/>
        <a:lstStyle/>
        <a:p>
          <a:endParaRPr lang="ru-RU"/>
        </a:p>
      </dgm:t>
    </dgm:pt>
    <dgm:pt modelId="{95002AC9-EBB4-47C2-9C14-7CEDBC8B5035}" type="sibTrans" cxnId="{CFA99223-2FC2-48B1-B6DF-6BB529186E51}">
      <dgm:prSet/>
      <dgm:spPr/>
      <dgm:t>
        <a:bodyPr/>
        <a:lstStyle/>
        <a:p>
          <a:endParaRPr lang="ru-RU"/>
        </a:p>
      </dgm:t>
    </dgm:pt>
    <dgm:pt modelId="{F2301F67-2C6E-4D48-B714-8F16DCE014AB}">
      <dgm:prSet phldrT="[Текст]" custT="1"/>
      <dgm:spPr/>
      <dgm:t>
        <a:bodyPr/>
        <a:lstStyle/>
        <a:p>
          <a:r>
            <a:rPr lang="ru-RU" sz="1600" b="1" dirty="0">
              <a:solidFill>
                <a:srgbClr val="C00000"/>
              </a:solidFill>
            </a:rPr>
            <a:t>Саморазвитие и самоконтроль</a:t>
          </a:r>
          <a:r>
            <a:rPr lang="ru-RU" sz="1100" b="1" dirty="0">
              <a:solidFill>
                <a:srgbClr val="C00000"/>
              </a:solidFill>
            </a:rPr>
            <a:t>	</a:t>
          </a:r>
        </a:p>
      </dgm:t>
    </dgm:pt>
    <dgm:pt modelId="{6558075A-512C-41AC-A511-E5BFD386EF5C}" type="parTrans" cxnId="{8BE25D0C-6DD2-48B4-8C65-3CDC0F06227B}">
      <dgm:prSet/>
      <dgm:spPr/>
      <dgm:t>
        <a:bodyPr/>
        <a:lstStyle/>
        <a:p>
          <a:endParaRPr lang="ru-RU"/>
        </a:p>
      </dgm:t>
    </dgm:pt>
    <dgm:pt modelId="{215CAD32-72FE-445C-9FA1-1A081E75FA74}" type="sibTrans" cxnId="{8BE25D0C-6DD2-48B4-8C65-3CDC0F06227B}">
      <dgm:prSet/>
      <dgm:spPr/>
      <dgm:t>
        <a:bodyPr/>
        <a:lstStyle/>
        <a:p>
          <a:endParaRPr lang="ru-RU"/>
        </a:p>
      </dgm:t>
    </dgm:pt>
    <dgm:pt modelId="{19E49650-BCBC-4940-9655-ED04E2168328}">
      <dgm:prSet phldrT="[Текст]" custT="1"/>
      <dgm:spPr/>
      <dgm:t>
        <a:bodyPr/>
        <a:lstStyle/>
        <a:p>
          <a:r>
            <a:rPr lang="ru-RU" sz="1100" b="1" dirty="0"/>
            <a:t>Рыночные цены продажи</a:t>
          </a:r>
        </a:p>
      </dgm:t>
    </dgm:pt>
    <dgm:pt modelId="{23C4FDC8-0873-404A-9150-559488560BB4}" type="parTrans" cxnId="{1AF1BA08-D82F-460D-9930-DC8A2979F928}">
      <dgm:prSet/>
      <dgm:spPr/>
      <dgm:t>
        <a:bodyPr/>
        <a:lstStyle/>
        <a:p>
          <a:endParaRPr lang="ru-RU"/>
        </a:p>
      </dgm:t>
    </dgm:pt>
    <dgm:pt modelId="{F5D2C1F8-5DDD-4DF1-AF53-C82C5946A5ED}" type="sibTrans" cxnId="{1AF1BA08-D82F-460D-9930-DC8A2979F928}">
      <dgm:prSet/>
      <dgm:spPr/>
      <dgm:t>
        <a:bodyPr/>
        <a:lstStyle/>
        <a:p>
          <a:endParaRPr lang="ru-RU"/>
        </a:p>
      </dgm:t>
    </dgm:pt>
    <dgm:pt modelId="{340E02AF-E06D-43F3-A440-CA255CC48F1E}">
      <dgm:prSet phldrT="[Текст]" custT="1"/>
      <dgm:spPr/>
      <dgm:t>
        <a:bodyPr/>
        <a:lstStyle/>
        <a:p>
          <a:r>
            <a:rPr lang="ru-RU" sz="1600" b="1" dirty="0">
              <a:solidFill>
                <a:srgbClr val="C00000"/>
              </a:solidFill>
            </a:rPr>
            <a:t>Самофинансирование</a:t>
          </a:r>
        </a:p>
      </dgm:t>
    </dgm:pt>
    <dgm:pt modelId="{8991E920-3580-4E71-8D97-6C3D98CF2295}" type="parTrans" cxnId="{FF13585A-DC2E-4A46-8400-1CB1C57E1AF4}">
      <dgm:prSet/>
      <dgm:spPr/>
      <dgm:t>
        <a:bodyPr/>
        <a:lstStyle/>
        <a:p>
          <a:endParaRPr lang="ru-RU"/>
        </a:p>
      </dgm:t>
    </dgm:pt>
    <dgm:pt modelId="{83BBBDC0-9F9C-47C0-822E-CB74D4C1ACEB}" type="sibTrans" cxnId="{FF13585A-DC2E-4A46-8400-1CB1C57E1AF4}">
      <dgm:prSet/>
      <dgm:spPr/>
      <dgm:t>
        <a:bodyPr/>
        <a:lstStyle/>
        <a:p>
          <a:endParaRPr lang="ru-RU"/>
        </a:p>
      </dgm:t>
    </dgm:pt>
    <dgm:pt modelId="{C642AAD9-2F68-43AA-BCCF-095289076AAA}">
      <dgm:prSet phldrT="[Текст]" custT="1"/>
      <dgm:spPr/>
      <dgm:t>
        <a:bodyPr/>
        <a:lstStyle/>
        <a:p>
          <a:r>
            <a:rPr lang="ru-RU" sz="1100" b="1" dirty="0"/>
            <a:t>Повышение качества строительства и эксплуатации ОКС</a:t>
          </a:r>
        </a:p>
      </dgm:t>
    </dgm:pt>
    <dgm:pt modelId="{F82E172A-9CB5-4EE0-A776-FFC8CC380B9D}" type="parTrans" cxnId="{16BA83B0-FE0D-481B-BDE0-8156754EBCFC}">
      <dgm:prSet/>
      <dgm:spPr/>
      <dgm:t>
        <a:bodyPr/>
        <a:lstStyle/>
        <a:p>
          <a:endParaRPr lang="ru-RU"/>
        </a:p>
      </dgm:t>
    </dgm:pt>
    <dgm:pt modelId="{E345614B-9E74-4959-8C5B-95BB2CAED550}" type="sibTrans" cxnId="{16BA83B0-FE0D-481B-BDE0-8156754EBCFC}">
      <dgm:prSet/>
      <dgm:spPr/>
      <dgm:t>
        <a:bodyPr/>
        <a:lstStyle/>
        <a:p>
          <a:endParaRPr lang="ru-RU"/>
        </a:p>
      </dgm:t>
    </dgm:pt>
    <dgm:pt modelId="{868FB4A1-1E24-4C71-8FEF-0FD979163758}">
      <dgm:prSet phldrT="[Текст]" custT="1"/>
      <dgm:spPr/>
      <dgm:t>
        <a:bodyPr/>
        <a:lstStyle/>
        <a:p>
          <a:r>
            <a:rPr lang="ru-RU" sz="1100" b="1" dirty="0"/>
            <a:t>Частных инвестиций от 85 до 97%, в том числе:</a:t>
          </a:r>
        </a:p>
      </dgm:t>
    </dgm:pt>
    <dgm:pt modelId="{DFF1151F-1F53-4D76-B8FE-94B7B2F9FE50}" type="parTrans" cxnId="{9FE1C29A-418A-46F5-A3BC-B1C0BDF26991}">
      <dgm:prSet/>
      <dgm:spPr/>
      <dgm:t>
        <a:bodyPr/>
        <a:lstStyle/>
        <a:p>
          <a:endParaRPr lang="ru-RU"/>
        </a:p>
      </dgm:t>
    </dgm:pt>
    <dgm:pt modelId="{DA1125E2-01CE-42FF-8D38-83202830E042}" type="sibTrans" cxnId="{9FE1C29A-418A-46F5-A3BC-B1C0BDF26991}">
      <dgm:prSet/>
      <dgm:spPr/>
      <dgm:t>
        <a:bodyPr/>
        <a:lstStyle/>
        <a:p>
          <a:endParaRPr lang="ru-RU"/>
        </a:p>
      </dgm:t>
    </dgm:pt>
    <dgm:pt modelId="{8144E564-B1AE-4E96-8B6A-E06FA15B9398}">
      <dgm:prSet phldrT="[Текст]" custT="1"/>
      <dgm:spPr/>
      <dgm:t>
        <a:bodyPr/>
        <a:lstStyle/>
        <a:p>
          <a:r>
            <a:rPr lang="ru-RU" sz="1100" b="1" dirty="0"/>
            <a:t>Отсроченная покупка жилья (ипотека, кредит, средства инвесторов) до 45%	</a:t>
          </a:r>
        </a:p>
      </dgm:t>
    </dgm:pt>
    <dgm:pt modelId="{88C82472-1D70-461C-90CA-57BCA93A00B5}" type="parTrans" cxnId="{F6824360-59B2-4CC3-AA01-6731169EC3EA}">
      <dgm:prSet/>
      <dgm:spPr/>
      <dgm:t>
        <a:bodyPr/>
        <a:lstStyle/>
        <a:p>
          <a:endParaRPr lang="ru-RU"/>
        </a:p>
      </dgm:t>
    </dgm:pt>
    <dgm:pt modelId="{712AC6C9-9A1A-461D-A45F-E4E77670C97D}" type="sibTrans" cxnId="{F6824360-59B2-4CC3-AA01-6731169EC3EA}">
      <dgm:prSet/>
      <dgm:spPr/>
      <dgm:t>
        <a:bodyPr/>
        <a:lstStyle/>
        <a:p>
          <a:endParaRPr lang="ru-RU"/>
        </a:p>
      </dgm:t>
    </dgm:pt>
    <dgm:pt modelId="{D71E743E-769A-499F-9971-FAFB84026F1B}">
      <dgm:prSet phldrT="[Текст]" custT="1"/>
      <dgm:spPr/>
      <dgm:t>
        <a:bodyPr/>
        <a:lstStyle/>
        <a:p>
          <a:r>
            <a:rPr lang="ru-RU" sz="1100" b="1" dirty="0"/>
            <a:t>Рыночные цены эксплуатации</a:t>
          </a:r>
        </a:p>
      </dgm:t>
    </dgm:pt>
    <dgm:pt modelId="{8A9A22CC-A8D8-46C6-ADB4-72EC69065883}" type="parTrans" cxnId="{F99BA9E2-CBC7-40E2-926A-B1EDBCF0F27E}">
      <dgm:prSet/>
      <dgm:spPr/>
      <dgm:t>
        <a:bodyPr/>
        <a:lstStyle/>
        <a:p>
          <a:endParaRPr lang="ru-RU"/>
        </a:p>
      </dgm:t>
    </dgm:pt>
    <dgm:pt modelId="{1E562A85-B977-4820-9086-F5DE3939BBD2}" type="sibTrans" cxnId="{F99BA9E2-CBC7-40E2-926A-B1EDBCF0F27E}">
      <dgm:prSet/>
      <dgm:spPr/>
      <dgm:t>
        <a:bodyPr/>
        <a:lstStyle/>
        <a:p>
          <a:endParaRPr lang="ru-RU"/>
        </a:p>
      </dgm:t>
    </dgm:pt>
    <dgm:pt modelId="{1FF9EE49-4024-44F0-A1A4-9DFAF053E1B9}">
      <dgm:prSet phldrT="[Текст]" custT="1"/>
      <dgm:spPr/>
      <dgm:t>
        <a:bodyPr/>
        <a:lstStyle/>
        <a:p>
          <a:r>
            <a:rPr lang="ru-RU" sz="1100" b="1" dirty="0"/>
            <a:t>Рыночные цены аренды</a:t>
          </a:r>
        </a:p>
      </dgm:t>
    </dgm:pt>
    <dgm:pt modelId="{1DB8C59C-C59B-4E3D-BDB2-A1930EF49F9A}" type="parTrans" cxnId="{ADC829CB-2542-4CEC-81B9-EF6E152C6101}">
      <dgm:prSet/>
      <dgm:spPr/>
      <dgm:t>
        <a:bodyPr/>
        <a:lstStyle/>
        <a:p>
          <a:endParaRPr lang="ru-RU"/>
        </a:p>
      </dgm:t>
    </dgm:pt>
    <dgm:pt modelId="{156FE47A-89CE-41EC-B7F0-BBA1FC70CE1B}" type="sibTrans" cxnId="{ADC829CB-2542-4CEC-81B9-EF6E152C6101}">
      <dgm:prSet/>
      <dgm:spPr/>
      <dgm:t>
        <a:bodyPr/>
        <a:lstStyle/>
        <a:p>
          <a:endParaRPr lang="ru-RU"/>
        </a:p>
      </dgm:t>
    </dgm:pt>
    <dgm:pt modelId="{445101E0-F956-4C2A-81A4-E45C99524278}">
      <dgm:prSet phldrT="[Текст]" custT="1"/>
      <dgm:spPr/>
      <dgm:t>
        <a:bodyPr/>
        <a:lstStyle/>
        <a:p>
          <a:r>
            <a:rPr lang="ru-RU" sz="1100" b="1" dirty="0"/>
            <a:t>Прямая покупка  жилья до 50%</a:t>
          </a:r>
        </a:p>
      </dgm:t>
    </dgm:pt>
    <dgm:pt modelId="{3AA19C1B-1A15-4984-BBEC-8886B90A91F9}" type="parTrans" cxnId="{954B071D-FC12-4AE0-A630-8D3BEE05C9E7}">
      <dgm:prSet/>
      <dgm:spPr/>
      <dgm:t>
        <a:bodyPr/>
        <a:lstStyle/>
        <a:p>
          <a:endParaRPr lang="ru-RU"/>
        </a:p>
      </dgm:t>
    </dgm:pt>
    <dgm:pt modelId="{12A711D1-308D-4FD0-8796-5176F6BCBA17}" type="sibTrans" cxnId="{954B071D-FC12-4AE0-A630-8D3BEE05C9E7}">
      <dgm:prSet/>
      <dgm:spPr/>
      <dgm:t>
        <a:bodyPr/>
        <a:lstStyle/>
        <a:p>
          <a:endParaRPr lang="ru-RU"/>
        </a:p>
      </dgm:t>
    </dgm:pt>
    <dgm:pt modelId="{DED797C6-0AAA-614B-B8AA-46AB31AB74E0}">
      <dgm:prSet phldrT="[Текст]" custT="1"/>
      <dgm:spPr/>
      <dgm:t>
        <a:bodyPr/>
        <a:lstStyle/>
        <a:p>
          <a:r>
            <a:rPr lang="ru-RU" sz="1100" b="1" dirty="0"/>
            <a:t>Контроль ценообразования с госкапвложениями</a:t>
          </a:r>
        </a:p>
      </dgm:t>
    </dgm:pt>
    <dgm:pt modelId="{C50B6DD3-6365-4848-851D-CD4ECA358415}" type="parTrans" cxnId="{FEAF4A97-D3C2-4145-B238-706314F221DD}">
      <dgm:prSet/>
      <dgm:spPr/>
      <dgm:t>
        <a:bodyPr/>
        <a:lstStyle/>
        <a:p>
          <a:endParaRPr lang="ru-RU"/>
        </a:p>
      </dgm:t>
    </dgm:pt>
    <dgm:pt modelId="{23123970-E294-3B42-A506-4A5DBE5F8A29}" type="sibTrans" cxnId="{FEAF4A97-D3C2-4145-B238-706314F221DD}">
      <dgm:prSet/>
      <dgm:spPr/>
      <dgm:t>
        <a:bodyPr/>
        <a:lstStyle/>
        <a:p>
          <a:endParaRPr lang="ru-RU"/>
        </a:p>
      </dgm:t>
    </dgm:pt>
    <dgm:pt modelId="{CDC4F843-95D4-4772-826F-2621272C1296}">
      <dgm:prSet phldrT="[Текст]" custT="1"/>
      <dgm:spPr/>
      <dgm:t>
        <a:bodyPr/>
        <a:lstStyle/>
        <a:p>
          <a:pPr algn="ctr"/>
          <a:endParaRPr lang="ru-RU" sz="500" b="1" dirty="0">
            <a:solidFill>
              <a:srgbClr val="C00000"/>
            </a:solidFill>
          </a:endParaRPr>
        </a:p>
        <a:p>
          <a:pPr algn="ctr"/>
          <a:r>
            <a:rPr lang="ru-RU" sz="1600" b="1" dirty="0">
              <a:solidFill>
                <a:srgbClr val="C00000"/>
              </a:solidFill>
            </a:rPr>
            <a:t>Саморегулирование </a:t>
          </a:r>
        </a:p>
        <a:p>
          <a:pPr algn="l"/>
          <a:r>
            <a:rPr lang="ru-RU" sz="1100" b="1" dirty="0"/>
            <a:t>Развитие эффективности строительной отрасли и ЖКХ</a:t>
          </a:r>
        </a:p>
        <a:p>
          <a:pPr algn="l"/>
          <a:r>
            <a:rPr lang="ru-RU" sz="1100" b="1" dirty="0"/>
            <a:t>Сокращение сроков реализации проектов при исключении барьеров </a:t>
          </a:r>
        </a:p>
        <a:p>
          <a:pPr algn="l"/>
          <a:r>
            <a:rPr lang="ru-RU" sz="1100" b="1" dirty="0"/>
            <a:t>Распространение  саморегулирования на ЖКХ </a:t>
          </a:r>
        </a:p>
      </dgm:t>
    </dgm:pt>
    <dgm:pt modelId="{79F0F179-5CF4-46CF-B860-CFBF32F43C13}" type="sibTrans" cxnId="{045EC324-E104-4581-91DA-4CCE553E22F7}">
      <dgm:prSet/>
      <dgm:spPr/>
      <dgm:t>
        <a:bodyPr/>
        <a:lstStyle/>
        <a:p>
          <a:endParaRPr lang="ru-RU"/>
        </a:p>
      </dgm:t>
    </dgm:pt>
    <dgm:pt modelId="{3A6F075B-80C7-4628-84B7-12B0B4268F09}" type="parTrans" cxnId="{045EC324-E104-4581-91DA-4CCE553E22F7}">
      <dgm:prSet/>
      <dgm:spPr/>
      <dgm:t>
        <a:bodyPr/>
        <a:lstStyle/>
        <a:p>
          <a:endParaRPr lang="ru-RU"/>
        </a:p>
      </dgm:t>
    </dgm:pt>
    <dgm:pt modelId="{985C41FA-24F3-4B1B-9C12-BDB1ED660FF8}" type="pres">
      <dgm:prSet presAssocID="{0AAE2A8C-AAF9-4557-BCFE-E7C2588E61CE}" presName="CompostProcess" presStyleCnt="0">
        <dgm:presLayoutVars>
          <dgm:dir/>
          <dgm:resizeHandles val="exact"/>
        </dgm:presLayoutVars>
      </dgm:prSet>
      <dgm:spPr/>
    </dgm:pt>
    <dgm:pt modelId="{6AB3D509-7EB7-48B8-AA76-0A289DC77381}" type="pres">
      <dgm:prSet presAssocID="{0AAE2A8C-AAF9-4557-BCFE-E7C2588E61CE}" presName="arrow" presStyleLbl="bgShp" presStyleIdx="0" presStyleCnt="1" custScaleX="102567" custLinFactNeighborX="-2808" custLinFactNeighborY="115"/>
      <dgm:spPr>
        <a:solidFill>
          <a:schemeClr val="accent1">
            <a:lumMod val="75000"/>
          </a:schemeClr>
        </a:solidFill>
      </dgm:spPr>
    </dgm:pt>
    <dgm:pt modelId="{9049C412-5B86-4E93-8966-6345867F1BF7}" type="pres">
      <dgm:prSet presAssocID="{0AAE2A8C-AAF9-4557-BCFE-E7C2588E61CE}" presName="linearProcess" presStyleCnt="0"/>
      <dgm:spPr/>
    </dgm:pt>
    <dgm:pt modelId="{C98A6CB8-C734-45B4-AF11-AEB98641FF7E}" type="pres">
      <dgm:prSet presAssocID="{7B02386C-B870-4C9C-8DCE-95ADC9014C25}" presName="textNode" presStyleLbl="node1" presStyleIdx="0" presStyleCnt="4" custScaleX="132048">
        <dgm:presLayoutVars>
          <dgm:bulletEnabled val="1"/>
        </dgm:presLayoutVars>
      </dgm:prSet>
      <dgm:spPr/>
    </dgm:pt>
    <dgm:pt modelId="{DABD93FE-11DC-4DCA-BC36-B3D98A133EBE}" type="pres">
      <dgm:prSet presAssocID="{0B311EEC-06C7-4F8D-9302-BE55FB7C2676}" presName="sibTrans" presStyleCnt="0"/>
      <dgm:spPr/>
    </dgm:pt>
    <dgm:pt modelId="{84399FF1-583B-4445-9681-3CDC8A250638}" type="pres">
      <dgm:prSet presAssocID="{340E02AF-E06D-43F3-A440-CA255CC48F1E}" presName="textNode" presStyleLbl="node1" presStyleIdx="1" presStyleCnt="4" custScaleX="157762">
        <dgm:presLayoutVars>
          <dgm:bulletEnabled val="1"/>
        </dgm:presLayoutVars>
      </dgm:prSet>
      <dgm:spPr/>
    </dgm:pt>
    <dgm:pt modelId="{8FBF8132-1605-4C24-9A41-9D483A16AD5A}" type="pres">
      <dgm:prSet presAssocID="{83BBBDC0-9F9C-47C0-822E-CB74D4C1ACEB}" presName="sibTrans" presStyleCnt="0"/>
      <dgm:spPr/>
    </dgm:pt>
    <dgm:pt modelId="{13F45926-2DAD-411C-B751-89E9EDBC44AD}" type="pres">
      <dgm:prSet presAssocID="{F2301F67-2C6E-4D48-B714-8F16DCE014AB}" presName="textNode" presStyleLbl="node1" presStyleIdx="2" presStyleCnt="4" custScaleX="117805" custScaleY="99393">
        <dgm:presLayoutVars>
          <dgm:bulletEnabled val="1"/>
        </dgm:presLayoutVars>
      </dgm:prSet>
      <dgm:spPr/>
    </dgm:pt>
    <dgm:pt modelId="{3C201654-5250-46F9-AA11-38233D461F9E}" type="pres">
      <dgm:prSet presAssocID="{215CAD32-72FE-445C-9FA1-1A081E75FA74}" presName="sibTrans" presStyleCnt="0"/>
      <dgm:spPr/>
    </dgm:pt>
    <dgm:pt modelId="{F782736A-D1F8-4768-ABE7-60EC529FB0DF}" type="pres">
      <dgm:prSet presAssocID="{CDC4F843-95D4-4772-826F-2621272C1296}" presName="textNode" presStyleLbl="node1" presStyleIdx="3" presStyleCnt="4" custScaleX="138582" custScaleY="101705" custLinFactNeighborX="-33361" custLinFactNeighborY="-2337">
        <dgm:presLayoutVars>
          <dgm:bulletEnabled val="1"/>
        </dgm:presLayoutVars>
      </dgm:prSet>
      <dgm:spPr/>
    </dgm:pt>
  </dgm:ptLst>
  <dgm:cxnLst>
    <dgm:cxn modelId="{1AF1BA08-D82F-460D-9930-DC8A2979F928}" srcId="{7B02386C-B870-4C9C-8DCE-95ADC9014C25}" destId="{19E49650-BCBC-4940-9655-ED04E2168328}" srcOrd="0" destOrd="0" parTransId="{23C4FDC8-0873-404A-9150-559488560BB4}" sibTransId="{F5D2C1F8-5DDD-4DF1-AF53-C82C5946A5ED}"/>
    <dgm:cxn modelId="{8BE25D0C-6DD2-48B4-8C65-3CDC0F06227B}" srcId="{0AAE2A8C-AAF9-4557-BCFE-E7C2588E61CE}" destId="{F2301F67-2C6E-4D48-B714-8F16DCE014AB}" srcOrd="2" destOrd="0" parTransId="{6558075A-512C-41AC-A511-E5BFD386EF5C}" sibTransId="{215CAD32-72FE-445C-9FA1-1A081E75FA74}"/>
    <dgm:cxn modelId="{954B071D-FC12-4AE0-A630-8D3BEE05C9E7}" srcId="{340E02AF-E06D-43F3-A440-CA255CC48F1E}" destId="{445101E0-F956-4C2A-81A4-E45C99524278}" srcOrd="2" destOrd="0" parTransId="{3AA19C1B-1A15-4984-BBEC-8886B90A91F9}" sibTransId="{12A711D1-308D-4FD0-8796-5176F6BCBA17}"/>
    <dgm:cxn modelId="{67706B23-9782-49D3-AC0F-1C27E04450CB}" type="presOf" srcId="{340E02AF-E06D-43F3-A440-CA255CC48F1E}" destId="{84399FF1-583B-4445-9681-3CDC8A250638}" srcOrd="0" destOrd="0" presId="urn:microsoft.com/office/officeart/2005/8/layout/hProcess9"/>
    <dgm:cxn modelId="{CFA99223-2FC2-48B1-B6DF-6BB529186E51}" srcId="{F2301F67-2C6E-4D48-B714-8F16DCE014AB}" destId="{700888AB-27CF-416E-ADC8-097637909D1B}" srcOrd="0" destOrd="0" parTransId="{D010E16E-6514-4A8C-BA34-52481E121EF6}" sibTransId="{95002AC9-EBB4-47C2-9C14-7CEDBC8B5035}"/>
    <dgm:cxn modelId="{045EC324-E104-4581-91DA-4CCE553E22F7}" srcId="{0AAE2A8C-AAF9-4557-BCFE-E7C2588E61CE}" destId="{CDC4F843-95D4-4772-826F-2621272C1296}" srcOrd="3" destOrd="0" parTransId="{3A6F075B-80C7-4628-84B7-12B0B4268F09}" sibTransId="{79F0F179-5CF4-46CF-B860-CFBF32F43C13}"/>
    <dgm:cxn modelId="{01A39E36-B603-4723-B46C-5038C15642D2}" type="presOf" srcId="{0AAE2A8C-AAF9-4557-BCFE-E7C2588E61CE}" destId="{985C41FA-24F3-4B1B-9C12-BDB1ED660FF8}" srcOrd="0" destOrd="0" presId="urn:microsoft.com/office/officeart/2005/8/layout/hProcess9"/>
    <dgm:cxn modelId="{3B41B739-29E2-4AB8-B653-29E918EC0004}" type="presOf" srcId="{19E49650-BCBC-4940-9655-ED04E2168328}" destId="{C98A6CB8-C734-45B4-AF11-AEB98641FF7E}" srcOrd="0" destOrd="1" presId="urn:microsoft.com/office/officeart/2005/8/layout/hProcess9"/>
    <dgm:cxn modelId="{3C613C3B-9F29-4296-9C69-0038DC998E17}" type="presOf" srcId="{700888AB-27CF-416E-ADC8-097637909D1B}" destId="{13F45926-2DAD-411C-B751-89E9EDBC44AD}" srcOrd="0" destOrd="1" presId="urn:microsoft.com/office/officeart/2005/8/layout/hProcess9"/>
    <dgm:cxn modelId="{45EFDC3D-081A-450B-817F-7950B823DE1F}" type="presOf" srcId="{C642AAD9-2F68-43AA-BCCF-095289076AAA}" destId="{13F45926-2DAD-411C-B751-89E9EDBC44AD}" srcOrd="0" destOrd="2" presId="urn:microsoft.com/office/officeart/2005/8/layout/hProcess9"/>
    <dgm:cxn modelId="{2AE22B43-C183-4DFF-BAB5-66D0B1F9C4F9}" type="presOf" srcId="{868FB4A1-1E24-4C71-8FEF-0FD979163758}" destId="{84399FF1-583B-4445-9681-3CDC8A250638}" srcOrd="0" destOrd="2" presId="urn:microsoft.com/office/officeart/2005/8/layout/hProcess9"/>
    <dgm:cxn modelId="{3669A04D-2849-4F84-95D9-325B6BEEC203}" type="presOf" srcId="{445101E0-F956-4C2A-81A4-E45C99524278}" destId="{84399FF1-583B-4445-9681-3CDC8A250638}" srcOrd="0" destOrd="3" presId="urn:microsoft.com/office/officeart/2005/8/layout/hProcess9"/>
    <dgm:cxn modelId="{FF13585A-DC2E-4A46-8400-1CB1C57E1AF4}" srcId="{0AAE2A8C-AAF9-4557-BCFE-E7C2588E61CE}" destId="{340E02AF-E06D-43F3-A440-CA255CC48F1E}" srcOrd="1" destOrd="0" parTransId="{8991E920-3580-4E71-8D97-6C3D98CF2295}" sibTransId="{83BBBDC0-9F9C-47C0-822E-CB74D4C1ACEB}"/>
    <dgm:cxn modelId="{F6824360-59B2-4CC3-AA01-6731169EC3EA}" srcId="{340E02AF-E06D-43F3-A440-CA255CC48F1E}" destId="{8144E564-B1AE-4E96-8B6A-E06FA15B9398}" srcOrd="3" destOrd="0" parTransId="{88C82472-1D70-461C-90CA-57BCA93A00B5}" sibTransId="{712AC6C9-9A1A-461D-A45F-E4E77670C97D}"/>
    <dgm:cxn modelId="{5F118C7B-AE31-4D78-87A6-8EE0FDDFD5F1}" type="presOf" srcId="{D71E743E-769A-499F-9971-FAFB84026F1B}" destId="{C98A6CB8-C734-45B4-AF11-AEB98641FF7E}" srcOrd="0" destOrd="2" presId="urn:microsoft.com/office/officeart/2005/8/layout/hProcess9"/>
    <dgm:cxn modelId="{D17D217D-68D2-4B79-B400-2C23E40CB2A7}" srcId="{340E02AF-E06D-43F3-A440-CA255CC48F1E}" destId="{120D53E8-EEA9-4CEF-BCC0-3B66FFC58172}" srcOrd="0" destOrd="0" parTransId="{00ECB24D-531F-41A0-9189-02001C763999}" sibTransId="{283EB6BC-71ED-4544-B296-9EEDAB042599}"/>
    <dgm:cxn modelId="{676E537D-4EEE-4934-A4B4-329B613553E9}" type="presOf" srcId="{8144E564-B1AE-4E96-8B6A-E06FA15B9398}" destId="{84399FF1-583B-4445-9681-3CDC8A250638}" srcOrd="0" destOrd="4" presId="urn:microsoft.com/office/officeart/2005/8/layout/hProcess9"/>
    <dgm:cxn modelId="{5F739B86-59C6-418C-B3D1-EFFA3C88AB7E}" type="presOf" srcId="{120D53E8-EEA9-4CEF-BCC0-3B66FFC58172}" destId="{84399FF1-583B-4445-9681-3CDC8A250638}" srcOrd="0" destOrd="1" presId="urn:microsoft.com/office/officeart/2005/8/layout/hProcess9"/>
    <dgm:cxn modelId="{E1873A8E-FD6E-4F24-B0C4-80366A1C3754}" type="presOf" srcId="{CDC4F843-95D4-4772-826F-2621272C1296}" destId="{F782736A-D1F8-4768-ABE7-60EC529FB0DF}" srcOrd="0" destOrd="0" presId="urn:microsoft.com/office/officeart/2005/8/layout/hProcess9"/>
    <dgm:cxn modelId="{FEAF4A97-D3C2-4145-B238-706314F221DD}" srcId="{7B02386C-B870-4C9C-8DCE-95ADC9014C25}" destId="{DED797C6-0AAA-614B-B8AA-46AB31AB74E0}" srcOrd="3" destOrd="0" parTransId="{C50B6DD3-6365-4848-851D-CD4ECA358415}" sibTransId="{23123970-E294-3B42-A506-4A5DBE5F8A29}"/>
    <dgm:cxn modelId="{9FE1C29A-418A-46F5-A3BC-B1C0BDF26991}" srcId="{340E02AF-E06D-43F3-A440-CA255CC48F1E}" destId="{868FB4A1-1E24-4C71-8FEF-0FD979163758}" srcOrd="1" destOrd="0" parTransId="{DFF1151F-1F53-4D76-B8FE-94B7B2F9FE50}" sibTransId="{DA1125E2-01CE-42FF-8D38-83202830E042}"/>
    <dgm:cxn modelId="{438931AB-7154-4CB0-A7FD-0F7ECCD92448}" type="presOf" srcId="{7B02386C-B870-4C9C-8DCE-95ADC9014C25}" destId="{C98A6CB8-C734-45B4-AF11-AEB98641FF7E}" srcOrd="0" destOrd="0" presId="urn:microsoft.com/office/officeart/2005/8/layout/hProcess9"/>
    <dgm:cxn modelId="{16BA83B0-FE0D-481B-BDE0-8156754EBCFC}" srcId="{F2301F67-2C6E-4D48-B714-8F16DCE014AB}" destId="{C642AAD9-2F68-43AA-BCCF-095289076AAA}" srcOrd="1" destOrd="0" parTransId="{F82E172A-9CB5-4EE0-A776-FFC8CC380B9D}" sibTransId="{E345614B-9E74-4959-8C5B-95BB2CAED550}"/>
    <dgm:cxn modelId="{AD0682B1-A313-487E-9D4D-F93ECC31A73C}" type="presOf" srcId="{1FF9EE49-4024-44F0-A1A4-9DFAF053E1B9}" destId="{C98A6CB8-C734-45B4-AF11-AEB98641FF7E}" srcOrd="0" destOrd="3" presId="urn:microsoft.com/office/officeart/2005/8/layout/hProcess9"/>
    <dgm:cxn modelId="{9CA2F2C5-0F15-4426-92D3-962615DEE49F}" srcId="{0AAE2A8C-AAF9-4557-BCFE-E7C2588E61CE}" destId="{7B02386C-B870-4C9C-8DCE-95ADC9014C25}" srcOrd="0" destOrd="0" parTransId="{62766BD4-1E65-4901-AACD-15E69D11257E}" sibTransId="{0B311EEC-06C7-4F8D-9302-BE55FB7C2676}"/>
    <dgm:cxn modelId="{ADC829CB-2542-4CEC-81B9-EF6E152C6101}" srcId="{7B02386C-B870-4C9C-8DCE-95ADC9014C25}" destId="{1FF9EE49-4024-44F0-A1A4-9DFAF053E1B9}" srcOrd="2" destOrd="0" parTransId="{1DB8C59C-C59B-4E3D-BDB2-A1930EF49F9A}" sibTransId="{156FE47A-89CE-41EC-B7F0-BBA1FC70CE1B}"/>
    <dgm:cxn modelId="{F99BA9E2-CBC7-40E2-926A-B1EDBCF0F27E}" srcId="{7B02386C-B870-4C9C-8DCE-95ADC9014C25}" destId="{D71E743E-769A-499F-9971-FAFB84026F1B}" srcOrd="1" destOrd="0" parTransId="{8A9A22CC-A8D8-46C6-ADB4-72EC69065883}" sibTransId="{1E562A85-B977-4820-9086-F5DE3939BBD2}"/>
    <dgm:cxn modelId="{407B63E6-FEB7-4A1D-A148-A06E41CB1712}" type="presOf" srcId="{DED797C6-0AAA-614B-B8AA-46AB31AB74E0}" destId="{C98A6CB8-C734-45B4-AF11-AEB98641FF7E}" srcOrd="0" destOrd="4" presId="urn:microsoft.com/office/officeart/2005/8/layout/hProcess9"/>
    <dgm:cxn modelId="{F2AB48E7-C970-47C2-8885-6ED10E43CDA6}" type="presOf" srcId="{F2301F67-2C6E-4D48-B714-8F16DCE014AB}" destId="{13F45926-2DAD-411C-B751-89E9EDBC44AD}" srcOrd="0" destOrd="0" presId="urn:microsoft.com/office/officeart/2005/8/layout/hProcess9"/>
    <dgm:cxn modelId="{F4A0C10C-8449-40F8-B7FB-E2BAF48872A6}" type="presParOf" srcId="{985C41FA-24F3-4B1B-9C12-BDB1ED660FF8}" destId="{6AB3D509-7EB7-48B8-AA76-0A289DC77381}" srcOrd="0" destOrd="0" presId="urn:microsoft.com/office/officeart/2005/8/layout/hProcess9"/>
    <dgm:cxn modelId="{17CB4233-24DF-491B-A466-AECC18F0C9AF}" type="presParOf" srcId="{985C41FA-24F3-4B1B-9C12-BDB1ED660FF8}" destId="{9049C412-5B86-4E93-8966-6345867F1BF7}" srcOrd="1" destOrd="0" presId="urn:microsoft.com/office/officeart/2005/8/layout/hProcess9"/>
    <dgm:cxn modelId="{C6EAD2A5-3AD8-4350-B664-81D4E9DAF14E}" type="presParOf" srcId="{9049C412-5B86-4E93-8966-6345867F1BF7}" destId="{C98A6CB8-C734-45B4-AF11-AEB98641FF7E}" srcOrd="0" destOrd="0" presId="urn:microsoft.com/office/officeart/2005/8/layout/hProcess9"/>
    <dgm:cxn modelId="{2AAA1029-C499-48CF-B5B6-304A17A015A6}" type="presParOf" srcId="{9049C412-5B86-4E93-8966-6345867F1BF7}" destId="{DABD93FE-11DC-4DCA-BC36-B3D98A133EBE}" srcOrd="1" destOrd="0" presId="urn:microsoft.com/office/officeart/2005/8/layout/hProcess9"/>
    <dgm:cxn modelId="{5D1FCCBF-F953-4698-B32F-D9D765533500}" type="presParOf" srcId="{9049C412-5B86-4E93-8966-6345867F1BF7}" destId="{84399FF1-583B-4445-9681-3CDC8A250638}" srcOrd="2" destOrd="0" presId="urn:microsoft.com/office/officeart/2005/8/layout/hProcess9"/>
    <dgm:cxn modelId="{A301BDC9-8AC5-4045-86FB-4016F905284E}" type="presParOf" srcId="{9049C412-5B86-4E93-8966-6345867F1BF7}" destId="{8FBF8132-1605-4C24-9A41-9D483A16AD5A}" srcOrd="3" destOrd="0" presId="urn:microsoft.com/office/officeart/2005/8/layout/hProcess9"/>
    <dgm:cxn modelId="{31EE1C7F-6AEC-4197-8725-55392D669A58}" type="presParOf" srcId="{9049C412-5B86-4E93-8966-6345867F1BF7}" destId="{13F45926-2DAD-411C-B751-89E9EDBC44AD}" srcOrd="4" destOrd="0" presId="urn:microsoft.com/office/officeart/2005/8/layout/hProcess9"/>
    <dgm:cxn modelId="{5E2A8274-EB8D-4CDE-AC14-935BA348A0F1}" type="presParOf" srcId="{9049C412-5B86-4E93-8966-6345867F1BF7}" destId="{3C201654-5250-46F9-AA11-38233D461F9E}" srcOrd="5" destOrd="0" presId="urn:microsoft.com/office/officeart/2005/8/layout/hProcess9"/>
    <dgm:cxn modelId="{B43BFECD-7EA2-42A2-934E-8483A4A8DC9A}" type="presParOf" srcId="{9049C412-5B86-4E93-8966-6345867F1BF7}" destId="{F782736A-D1F8-4768-ABE7-60EC529FB0DF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82729F-9223-4F45-BDCC-E3EDC2038447}">
      <dsp:nvSpPr>
        <dsp:cNvPr id="0" name=""/>
        <dsp:cNvSpPr/>
      </dsp:nvSpPr>
      <dsp:spPr>
        <a:xfrm rot="16200000">
          <a:off x="972195" y="-956228"/>
          <a:ext cx="2526654" cy="4439110"/>
        </a:xfrm>
        <a:prstGeom prst="round1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solidFill>
                <a:srgbClr val="C00000"/>
              </a:solidFill>
            </a:rPr>
            <a:t>Градостроительные Зоны Развития  Российской Федерации </a:t>
          </a:r>
          <a:r>
            <a:rPr lang="ru-RU" sz="1800" kern="1200" dirty="0"/>
            <a:t>устанавливаются в схеме территориального планирования Российской Федерации:                                    - система расселения населения;                               - размещение объектов транспортной и иной  инфраструктуры</a:t>
          </a:r>
        </a:p>
      </dsp:txBody>
      <dsp:txXfrm rot="5400000">
        <a:off x="15967" y="0"/>
        <a:ext cx="4439110" cy="1894990"/>
      </dsp:txXfrm>
    </dsp:sp>
    <dsp:sp modelId="{6C677E1B-83BF-4563-9B91-65FE6D837B6A}">
      <dsp:nvSpPr>
        <dsp:cNvPr id="0" name=""/>
        <dsp:cNvSpPr/>
      </dsp:nvSpPr>
      <dsp:spPr>
        <a:xfrm>
          <a:off x="4356575" y="0"/>
          <a:ext cx="4356597" cy="2526654"/>
        </a:xfrm>
        <a:prstGeom prst="round1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1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6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solidFill>
                <a:srgbClr val="C00000"/>
              </a:solidFill>
              <a:latin typeface="Calibri"/>
              <a:ea typeface="+mn-ea"/>
              <a:cs typeface="+mn-cs"/>
            </a:rPr>
            <a:t>Градостроительные Зоны Развития субъектов федерации и их  агломераций </a:t>
          </a:r>
          <a:r>
            <a:rPr lang="ru-RU" sz="18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устанавливаются в общих схемах территориального планирования:                      - территории  расселения населения;                              - виды жилой застройки, ИЖС; </a:t>
          </a:r>
          <a:br>
            <a:rPr lang="ru-RU" sz="18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</a:br>
          <a:r>
            <a:rPr lang="ru-RU" sz="18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- общие объекты инфраструктуры</a:t>
          </a:r>
        </a:p>
      </dsp:txBody>
      <dsp:txXfrm>
        <a:off x="4356575" y="0"/>
        <a:ext cx="4356597" cy="1894990"/>
      </dsp:txXfrm>
    </dsp:sp>
    <dsp:sp modelId="{E83E815D-6B41-4E5A-AF6C-ABA1CC1146BB}">
      <dsp:nvSpPr>
        <dsp:cNvPr id="0" name=""/>
        <dsp:cNvSpPr/>
      </dsp:nvSpPr>
      <dsp:spPr>
        <a:xfrm rot="10800000">
          <a:off x="20628" y="2526654"/>
          <a:ext cx="4356597" cy="2526654"/>
        </a:xfrm>
        <a:prstGeom prst="round1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solidFill>
                <a:srgbClr val="C00000"/>
              </a:solidFill>
            </a:rPr>
            <a:t>Градостроительные Зоны Развития муниципальных округов </a:t>
          </a:r>
          <a:r>
            <a:rPr lang="ru-RU" sz="1900" b="0" kern="1200" dirty="0"/>
            <a:t>содержатся:    </a:t>
          </a:r>
          <a:r>
            <a:rPr lang="ru-RU" sz="1900" kern="1200" dirty="0"/>
            <a:t> - в системе документов по планировке территории муниципального округа;                                                       - объекты капитального строительства, включая жилую застройку, в том числе ИЖС, объекты инфраструктуры</a:t>
          </a:r>
          <a:endParaRPr lang="ru-RU" sz="19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sp:txBody>
      <dsp:txXfrm rot="10800000">
        <a:off x="20628" y="3158317"/>
        <a:ext cx="4356597" cy="1894990"/>
      </dsp:txXfrm>
    </dsp:sp>
    <dsp:sp modelId="{A3650CA5-2D1F-43DB-841C-0AE1BA3112D6}">
      <dsp:nvSpPr>
        <dsp:cNvPr id="0" name=""/>
        <dsp:cNvSpPr/>
      </dsp:nvSpPr>
      <dsp:spPr>
        <a:xfrm rot="5400000">
          <a:off x="5292196" y="1611682"/>
          <a:ext cx="2526654" cy="4356597"/>
        </a:xfrm>
        <a:prstGeom prst="round1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solidFill>
                <a:srgbClr val="C00000"/>
              </a:solidFill>
              <a:latin typeface="Calibri"/>
              <a:ea typeface="+mn-ea"/>
              <a:cs typeface="+mn-cs"/>
            </a:rPr>
            <a:t>Градостроительные Зоны Развития   в агломерациях муниципальных образований </a:t>
          </a:r>
          <a:r>
            <a:rPr lang="ru-RU" sz="19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содержат:</a:t>
          </a:r>
          <a:br>
            <a:rPr lang="ru-RU" sz="19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</a:br>
          <a:r>
            <a:rPr lang="ru-RU" sz="19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- границы поселений;</a:t>
          </a:r>
          <a:br>
            <a:rPr lang="ru-RU" sz="19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</a:br>
          <a:r>
            <a:rPr lang="ru-RU" sz="19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- виды жилой застройки, ИЖС;                        - объекты инженерной, социальной и транспортной инфраструктуры</a:t>
          </a:r>
        </a:p>
      </dsp:txBody>
      <dsp:txXfrm rot="-5400000">
        <a:off x="4377225" y="3158317"/>
        <a:ext cx="4356597" cy="1894990"/>
      </dsp:txXfrm>
    </dsp:sp>
    <dsp:sp modelId="{CBC359D6-4B78-4E36-A236-837D6C0751BA}">
      <dsp:nvSpPr>
        <dsp:cNvPr id="0" name=""/>
        <dsp:cNvSpPr/>
      </dsp:nvSpPr>
      <dsp:spPr>
        <a:xfrm>
          <a:off x="2655602" y="2153328"/>
          <a:ext cx="3401988" cy="746651"/>
        </a:xfrm>
        <a:prstGeom prst="round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chemeClr val="bg1"/>
              </a:solidFill>
            </a:rPr>
            <a:t>Градостроительные зоны развития (ГЗР)</a:t>
          </a:r>
        </a:p>
      </dsp:txBody>
      <dsp:txXfrm>
        <a:off x="2692050" y="2189776"/>
        <a:ext cx="3329092" cy="6737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251F40-E40A-4689-B382-4B7A4223C8F0}">
      <dsp:nvSpPr>
        <dsp:cNvPr id="0" name=""/>
        <dsp:cNvSpPr/>
      </dsp:nvSpPr>
      <dsp:spPr>
        <a:xfrm>
          <a:off x="0" y="9218"/>
          <a:ext cx="8693934" cy="596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 dirty="0"/>
            <a:t>а) соблюдение требований национальных стандартов и сводов правил, указанных в п.1 ст. 6 Технического регламента, утверждение обязательного перечня Минстроем России</a:t>
          </a:r>
        </a:p>
      </dsp:txBody>
      <dsp:txXfrm>
        <a:off x="29128" y="38346"/>
        <a:ext cx="8635678" cy="538444"/>
      </dsp:txXfrm>
    </dsp:sp>
    <dsp:sp modelId="{E0A0305B-561A-4CC1-ADD0-DF54A359CB50}">
      <dsp:nvSpPr>
        <dsp:cNvPr id="0" name=""/>
        <dsp:cNvSpPr/>
      </dsp:nvSpPr>
      <dsp:spPr>
        <a:xfrm>
          <a:off x="0" y="605918"/>
          <a:ext cx="8693934" cy="3337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6032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000" b="1" kern="1200" dirty="0">
              <a:solidFill>
                <a:srgbClr val="C00000"/>
              </a:solidFill>
            </a:rPr>
            <a:t>(стандартный способ)</a:t>
          </a:r>
        </a:p>
      </dsp:txBody>
      <dsp:txXfrm>
        <a:off x="0" y="605918"/>
        <a:ext cx="8693934" cy="333787"/>
      </dsp:txXfrm>
    </dsp:sp>
    <dsp:sp modelId="{4670B2F2-08AE-4692-B86B-BCBB109C2EDA}">
      <dsp:nvSpPr>
        <dsp:cNvPr id="0" name=""/>
        <dsp:cNvSpPr/>
      </dsp:nvSpPr>
      <dsp:spPr>
        <a:xfrm>
          <a:off x="0" y="939706"/>
          <a:ext cx="8693934" cy="596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 dirty="0"/>
            <a:t>б) соблюдение требований специальных технических условий в соответствии с п.5 ст.6 Технического регламента, </a:t>
          </a:r>
          <a:r>
            <a:rPr lang="ru-RU" sz="1500" b="1" kern="1200" dirty="0">
              <a:solidFill>
                <a:schemeClr val="bg1"/>
              </a:solidFill>
            </a:rPr>
            <a:t>резкое сокращение количества СТУ</a:t>
          </a:r>
        </a:p>
      </dsp:txBody>
      <dsp:txXfrm>
        <a:off x="29128" y="968834"/>
        <a:ext cx="8635678" cy="538444"/>
      </dsp:txXfrm>
    </dsp:sp>
    <dsp:sp modelId="{D50CBCF3-B4F7-4310-9F5D-81D8A024F110}">
      <dsp:nvSpPr>
        <dsp:cNvPr id="0" name=""/>
        <dsp:cNvSpPr/>
      </dsp:nvSpPr>
      <dsp:spPr>
        <a:xfrm>
          <a:off x="0" y="1536406"/>
          <a:ext cx="8693934" cy="3337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6032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000" b="1" kern="1200" dirty="0">
              <a:solidFill>
                <a:srgbClr val="C00000"/>
              </a:solidFill>
            </a:rPr>
            <a:t>(СТУ)</a:t>
          </a:r>
        </a:p>
      </dsp:txBody>
      <dsp:txXfrm>
        <a:off x="0" y="1536406"/>
        <a:ext cx="8693934" cy="333787"/>
      </dsp:txXfrm>
    </dsp:sp>
    <dsp:sp modelId="{0762154B-8919-41FC-B8F5-DDDBADF36700}">
      <dsp:nvSpPr>
        <dsp:cNvPr id="0" name=""/>
        <dsp:cNvSpPr/>
      </dsp:nvSpPr>
      <dsp:spPr>
        <a:xfrm>
          <a:off x="0" y="1786791"/>
          <a:ext cx="8693934" cy="596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 dirty="0"/>
            <a:t>в) иным способом, не указанным в пп а) и б), а именно:</a:t>
          </a:r>
        </a:p>
      </dsp:txBody>
      <dsp:txXfrm>
        <a:off x="29128" y="1815919"/>
        <a:ext cx="8635678" cy="538444"/>
      </dsp:txXfrm>
    </dsp:sp>
    <dsp:sp modelId="{7BA270B7-9844-488E-8731-9D494F99EC69}">
      <dsp:nvSpPr>
        <dsp:cNvPr id="0" name=""/>
        <dsp:cNvSpPr/>
      </dsp:nvSpPr>
      <dsp:spPr>
        <a:xfrm>
          <a:off x="0" y="2466893"/>
          <a:ext cx="8693934" cy="1459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6032" tIns="25400" rIns="142240" bIns="2540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000" b="1" kern="1200" dirty="0">
              <a:solidFill>
                <a:srgbClr val="C00000"/>
              </a:solidFill>
            </a:rPr>
            <a:t>Допустимость подтверждена: стандартом организации; привлеченными  4 специалистами по организации инженерных изысканий и/или архитектурно-строительного проектирования из национального реестра специалистов и дополнительно подтверждена  3 аттестованными экспертами</a:t>
          </a:r>
        </a:p>
      </dsp:txBody>
      <dsp:txXfrm>
        <a:off x="0" y="2466893"/>
        <a:ext cx="8693934" cy="14593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B3D509-7EB7-48B8-AA76-0A289DC77381}">
      <dsp:nvSpPr>
        <dsp:cNvPr id="0" name=""/>
        <dsp:cNvSpPr/>
      </dsp:nvSpPr>
      <dsp:spPr>
        <a:xfrm>
          <a:off x="360571" y="0"/>
          <a:ext cx="7815415" cy="4208016"/>
        </a:xfrm>
        <a:prstGeom prst="rightArrow">
          <a:avLst/>
        </a:prstGeom>
        <a:solidFill>
          <a:schemeClr val="accent1">
            <a:lumMod val="75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8A6CB8-C734-45B4-AF11-AEB98641FF7E}">
      <dsp:nvSpPr>
        <dsp:cNvPr id="0" name=""/>
        <dsp:cNvSpPr/>
      </dsp:nvSpPr>
      <dsp:spPr>
        <a:xfrm>
          <a:off x="5574" y="1262404"/>
          <a:ext cx="1994386" cy="168320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rgbClr val="C00000"/>
              </a:solidFill>
            </a:rPr>
            <a:t>Самоокупаемость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100" b="1" kern="1200" dirty="0"/>
            <a:t>Рыночные цены продажи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100" b="1" kern="1200" dirty="0"/>
            <a:t>Рыночные цены эксплуатации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100" b="1" kern="1200" dirty="0"/>
            <a:t>Рыночные цены аренды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100" b="1" kern="1200" dirty="0"/>
            <a:t>Контроль ценообразования с госкапвложениями</a:t>
          </a:r>
        </a:p>
      </dsp:txBody>
      <dsp:txXfrm>
        <a:off x="87741" y="1344571"/>
        <a:ext cx="1830052" cy="1518872"/>
      </dsp:txXfrm>
    </dsp:sp>
    <dsp:sp modelId="{84399FF1-583B-4445-9681-3CDC8A250638}">
      <dsp:nvSpPr>
        <dsp:cNvPr id="0" name=""/>
        <dsp:cNvSpPr/>
      </dsp:nvSpPr>
      <dsp:spPr>
        <a:xfrm>
          <a:off x="2234579" y="1262404"/>
          <a:ext cx="2382758" cy="168320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rgbClr val="C00000"/>
              </a:solidFill>
            </a:rPr>
            <a:t>Самофинансирование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100" b="1" kern="1200" dirty="0"/>
            <a:t>Доля государства от 3 до 15%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100" b="1" kern="1200" dirty="0"/>
            <a:t>Частных инвестиций от 85 до 97%, в том числе: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100" b="1" kern="1200" dirty="0"/>
            <a:t>Прямая покупка  жилья до 50%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100" b="1" kern="1200" dirty="0"/>
            <a:t>Отсроченная покупка жилья (ипотека, кредит, средства инвесторов) до 45%	</a:t>
          </a:r>
        </a:p>
      </dsp:txBody>
      <dsp:txXfrm>
        <a:off x="2316746" y="1344571"/>
        <a:ext cx="2218424" cy="1518872"/>
      </dsp:txXfrm>
    </dsp:sp>
    <dsp:sp modelId="{13F45926-2DAD-411C-B751-89E9EDBC44AD}">
      <dsp:nvSpPr>
        <dsp:cNvPr id="0" name=""/>
        <dsp:cNvSpPr/>
      </dsp:nvSpPr>
      <dsp:spPr>
        <a:xfrm>
          <a:off x="4851954" y="1267513"/>
          <a:ext cx="1779267" cy="167298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rgbClr val="C00000"/>
              </a:solidFill>
            </a:rPr>
            <a:t>Саморазвитие и самоконтроль</a:t>
          </a:r>
          <a:r>
            <a:rPr lang="ru-RU" sz="1100" b="1" kern="1200" dirty="0">
              <a:solidFill>
                <a:srgbClr val="C00000"/>
              </a:solidFill>
            </a:rPr>
            <a:t>	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100" b="1" kern="1200" dirty="0"/>
            <a:t>Увеличение производительности труда	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100" b="1" kern="1200" dirty="0"/>
            <a:t>Повышение качества строительства и эксплуатации ОКС</a:t>
          </a:r>
        </a:p>
      </dsp:txBody>
      <dsp:txXfrm>
        <a:off x="4933623" y="1349182"/>
        <a:ext cx="1615929" cy="1509651"/>
      </dsp:txXfrm>
    </dsp:sp>
    <dsp:sp modelId="{F782736A-D1F8-4768-ABE7-60EC529FB0DF}">
      <dsp:nvSpPr>
        <dsp:cNvPr id="0" name=""/>
        <dsp:cNvSpPr/>
      </dsp:nvSpPr>
      <dsp:spPr>
        <a:xfrm>
          <a:off x="6787569" y="1208718"/>
          <a:ext cx="2093073" cy="171190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b="1" kern="1200" dirty="0">
            <a:solidFill>
              <a:srgbClr val="C00000"/>
            </a:solidFill>
          </a:endParaRP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rgbClr val="C00000"/>
              </a:solidFill>
            </a:rPr>
            <a:t>Саморегулирование </a:t>
          </a:r>
        </a:p>
        <a:p>
          <a:pPr marL="0" lvl="0" indent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b="1" kern="1200" dirty="0"/>
            <a:t>Развитие эффективности строительной отрасли и ЖКХ</a:t>
          </a:r>
        </a:p>
        <a:p>
          <a:pPr marL="0" lvl="0" indent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b="1" kern="1200" dirty="0"/>
            <a:t>Сокращение сроков реализации проектов при исключении барьеров </a:t>
          </a:r>
        </a:p>
        <a:p>
          <a:pPr marL="0" lvl="0" indent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b="1" kern="1200" dirty="0"/>
            <a:t>Распространение  саморегулирования на ЖКХ </a:t>
          </a:r>
        </a:p>
      </dsp:txBody>
      <dsp:txXfrm>
        <a:off x="6871137" y="1292286"/>
        <a:ext cx="1925937" cy="15447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0.12633</cdr:x>
      <cdr:y>0.00814</cdr:y>
    </cdr:from>
    <cdr:to>
      <cdr:x>0.22048</cdr:x>
      <cdr:y>0.37657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8579755A-FFE8-7E46-93D7-66724367A4F8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966255" y="24677"/>
          <a:ext cx="720080" cy="1116945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chemeClr val="accent4">
              <a:lumMod val="75000"/>
            </a:schemeClr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0.82301</cdr:x>
      <cdr:y>0</cdr:y>
    </cdr:from>
    <cdr:to>
      <cdr:x>0.85125</cdr:x>
      <cdr:y>0.2092</cdr:y>
    </cdr:to>
    <cdr:cxnSp macro="">
      <cdr:nvCxnSpPr>
        <cdr:cNvPr id="9" name="Прямая со стрелкой 8">
          <a:extLst xmlns:a="http://schemas.openxmlformats.org/drawingml/2006/main">
            <a:ext uri="{FF2B5EF4-FFF2-40B4-BE49-F238E27FC236}">
              <a16:creationId xmlns:a16="http://schemas.microsoft.com/office/drawing/2014/main" id="{66599392-B008-4095-8EEE-525AAF2F2977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6294847" y="0"/>
          <a:ext cx="216024" cy="634219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rgbClr val="00B05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0.02757</cdr:x>
      <cdr:y>0.88462</cdr:y>
    </cdr:from>
    <cdr:to>
      <cdr:x>0.77908</cdr:x>
      <cdr:y>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57C14244-4FC5-49AF-9E5A-5376245F4D6D}"/>
            </a:ext>
          </a:extLst>
        </cdr:cNvPr>
        <cdr:cNvSpPr txBox="1"/>
      </cdr:nvSpPr>
      <cdr:spPr>
        <a:xfrm xmlns:a="http://schemas.openxmlformats.org/drawingml/2006/main">
          <a:off x="243032" y="3312368"/>
          <a:ext cx="6624736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0.02524</cdr:x>
      <cdr:y>0.92261</cdr:y>
    </cdr:from>
    <cdr:to>
      <cdr:x>0.67056</cdr:x>
      <cdr:y>1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699A4CD3-82B6-430F-85C6-76336BCC9045}"/>
            </a:ext>
          </a:extLst>
        </cdr:cNvPr>
        <cdr:cNvSpPr txBox="1"/>
      </cdr:nvSpPr>
      <cdr:spPr>
        <a:xfrm xmlns:a="http://schemas.openxmlformats.org/drawingml/2006/main">
          <a:off x="222525" y="3454643"/>
          <a:ext cx="5688632" cy="2897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/>
            <a:t>Примечание: данные за 2019 год приведены оценочно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0.54902</cdr:x>
      <cdr:y>0.47532</cdr:y>
    </cdr:from>
    <cdr:to>
      <cdr:x>0.76471</cdr:x>
      <cdr:y>0.60024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016224" y="1369893"/>
          <a:ext cx="792088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dirty="0"/>
            <a:t>(</a:t>
          </a:r>
          <a:r>
            <a:rPr lang="ru-RU" sz="1100" dirty="0"/>
            <a:t>44-ФЗ)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6"/>
            <a:ext cx="2947988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512" tIns="45753" rIns="91512" bIns="45753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6"/>
            <a:ext cx="2947988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512" tIns="45753" rIns="91512" bIns="4575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8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9751"/>
            <a:ext cx="2947988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512" tIns="45753" rIns="91512" bIns="45753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8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29751"/>
            <a:ext cx="2947988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512" tIns="45753" rIns="91512" bIns="4575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26ABA3D-AE10-4EDA-B3A2-82E0B44E326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25474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6"/>
            <a:ext cx="2947988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512" tIns="45753" rIns="91512" bIns="45753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6"/>
            <a:ext cx="2947988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512" tIns="45753" rIns="91512" bIns="4575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2" y="4714882"/>
            <a:ext cx="5438775" cy="44688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512" tIns="45753" rIns="91512" bIns="457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9751"/>
            <a:ext cx="2947988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512" tIns="45753" rIns="91512" bIns="45753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29751"/>
            <a:ext cx="2947988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512" tIns="45753" rIns="91512" bIns="4575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83BE5698-1E2B-47ED-8609-F7B6C5CCDAB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47560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3BE5698-1E2B-47ED-8609-F7B6C5CCDAB5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12734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3BE5698-1E2B-47ED-8609-F7B6C5CCDAB5}" type="slidenum">
              <a:rPr lang="ru-RU" smtClean="0"/>
              <a:pPr>
                <a:defRPr/>
              </a:pPr>
              <a:t>54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45046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3BE5698-1E2B-47ED-8609-F7B6C5CCDAB5}" type="slidenum">
              <a:rPr lang="ru-RU" smtClean="0"/>
              <a:pPr>
                <a:defRPr/>
              </a:pPr>
              <a:t>62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9949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3BE5698-1E2B-47ED-8609-F7B6C5CCDAB5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3007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algn="ctr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7006" indent="-283464" algn="ctr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3856" indent="-226771" algn="ctr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7398" indent="-226771" algn="ctr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40941" indent="-226771" algn="ctr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94483" indent="-22677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8026" indent="-22677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01568" indent="-22677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55110" indent="-22677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fld id="{D30E8CE2-5FDA-49FE-9899-EE7FE9F0C881}" type="slidenum">
              <a:rPr lang="ru-RU" altLang="ru-RU" smtClean="0"/>
              <a:pPr algn="r" eaLnBrk="1" hangingPunct="1">
                <a:defRPr/>
              </a:pPr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43732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8ACFE78-5A7E-4184-B085-9F961C237C75}" type="slidenum">
              <a:rPr lang="ru-RU" smtClean="0"/>
              <a:pPr>
                <a:defRPr/>
              </a:pPr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02309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8ACFE78-5A7E-4184-B085-9F961C237C75}" type="slidenum">
              <a:rPr lang="ru-RU" smtClean="0"/>
              <a:pPr>
                <a:defRPr/>
              </a:pPr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00723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3BE5698-1E2B-47ED-8609-F7B6C5CCDAB5}" type="slidenum">
              <a:rPr lang="ru-RU" smtClean="0"/>
              <a:pPr>
                <a:defRPr/>
              </a:pPr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85075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3BE5698-1E2B-47ED-8609-F7B6C5CCDAB5}" type="slidenum">
              <a:rPr lang="ru-RU" smtClean="0"/>
              <a:pPr>
                <a:defRPr/>
              </a:pPr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68749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3BE5698-1E2B-47ED-8609-F7B6C5CCDAB5}" type="slidenum">
              <a:rPr lang="ru-RU" smtClean="0"/>
              <a:pPr>
                <a:defRPr/>
              </a:pPr>
              <a:t>48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09309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="1" kern="1200" dirty="0">
              <a:solidFill>
                <a:srgbClr val="00009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3BE5698-1E2B-47ED-8609-F7B6C5CCDAB5}" type="slidenum">
              <a:rPr lang="ru-RU" smtClean="0"/>
              <a:pPr>
                <a:defRPr/>
              </a:pPr>
              <a:t>50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035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C6058-391C-4C35-A3B2-D23E73961D6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9458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A9A75-893A-4AB2-98A6-55E79AB0CF4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7149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FF1EF-EC86-4B52-9840-DE3498784D7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2126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A721E-FD57-4065-A2A2-12CE202D0B4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2722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949A2-80F5-479F-A19E-DE966F61A84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9141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01C45-98E5-4B0B-A5F6-E291315B9CB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152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1567D-2D3A-4238-8D59-863AADF62FA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1895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214C8-2265-4EDE-9162-D5F91AF99F5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9811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5152D-0074-41A8-B637-A393AD0C29A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2262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E80AA-4906-4C04-9AFE-1A1E1095AC9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2036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45256-730B-4205-B726-59823BF13F6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5024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1D0B2A1-BB73-47AD-AE3F-D427A7FFABC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9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9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6875463" y="63817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ECEC86E2-E47F-4892-AA7C-54616FF511AF}" type="slidenum">
              <a:rPr lang="ru-RU" altLang="ru-RU" sz="1400" smtClean="0">
                <a:latin typeface="Arial" charset="0"/>
              </a:rPr>
              <a:pPr>
                <a:spcBef>
                  <a:spcPct val="0"/>
                </a:spcBef>
                <a:buFontTx/>
                <a:buNone/>
                <a:defRPr/>
              </a:pPr>
              <a:t>1</a:t>
            </a:fld>
            <a:endParaRPr lang="ru-RU" altLang="ru-RU" sz="1400" dirty="0">
              <a:latin typeface="Arial" charset="0"/>
            </a:endParaRPr>
          </a:p>
        </p:txBody>
      </p:sp>
      <p:sp>
        <p:nvSpPr>
          <p:cNvPr id="2052" name="TextBox 2"/>
          <p:cNvSpPr txBox="1">
            <a:spLocks noChangeArrowheads="1"/>
          </p:cNvSpPr>
          <p:nvPr/>
        </p:nvSpPr>
        <p:spPr bwMode="auto">
          <a:xfrm>
            <a:off x="0" y="5700172"/>
            <a:ext cx="9144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800" b="1" dirty="0">
                <a:solidFill>
                  <a:srgbClr val="000099"/>
                </a:solidFill>
                <a:latin typeface="Arial" charset="0"/>
              </a:rPr>
              <a:t>Москва, 2020  год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3528" y="1484784"/>
            <a:ext cx="853662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ru-RU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Стратегия</a:t>
            </a:r>
            <a:br>
              <a:rPr lang="ru-RU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</a:br>
            <a:r>
              <a:rPr lang="ru-RU" sz="3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развития строительной отрасли и жилищно-коммунального хозяйства Российской Федерации до 2035 года</a:t>
            </a:r>
          </a:p>
          <a:p>
            <a:pPr algn="ctr" eaLnBrk="0" hangingPunct="0">
              <a:defRPr/>
            </a:pPr>
            <a:r>
              <a:rPr lang="ru-RU" sz="3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(слайды)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956376" y="216399"/>
            <a:ext cx="903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00CC"/>
                </a:solidFill>
              </a:rPr>
              <a:t>проект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3898" y="5406749"/>
            <a:ext cx="3838062" cy="614539"/>
          </a:xfrm>
          <a:prstGeom prst="rect">
            <a:avLst/>
          </a:prstGeom>
        </p:spPr>
      </p:pic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-48533" y="1024374"/>
            <a:ext cx="9182330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>
              <a:lnSpc>
                <a:spcPct val="90000"/>
              </a:lnSpc>
              <a:tabLst>
                <a:tab pos="444500" algn="l"/>
                <a:tab pos="812800" algn="l"/>
              </a:tabLst>
              <a:defRPr/>
            </a:pPr>
            <a:r>
              <a:rPr lang="ru-RU" sz="2000" b="1" dirty="0">
                <a:solidFill>
                  <a:srgbClr val="0000CC"/>
                </a:solidFill>
                <a:latin typeface="Arial" charset="0"/>
              </a:rPr>
              <a:t>Результаты закрытого опроса населения </a:t>
            </a:r>
            <a:r>
              <a:rPr lang="ru-RU" sz="2000" b="1" dirty="0">
                <a:solidFill>
                  <a:srgbClr val="0000CC"/>
                </a:solidFill>
              </a:rPr>
              <a:t>ВЦИОМ в </a:t>
            </a:r>
            <a:r>
              <a:rPr lang="ru-RU" sz="2000" b="1" dirty="0">
                <a:solidFill>
                  <a:srgbClr val="0000CC"/>
                </a:solidFill>
                <a:latin typeface="Arial" charset="0"/>
              </a:rPr>
              <a:t>августе 2017 года</a:t>
            </a:r>
          </a:p>
          <a:p>
            <a:pPr algn="ctr" eaLnBrk="1" hangingPunct="1">
              <a:lnSpc>
                <a:spcPct val="90000"/>
              </a:lnSpc>
              <a:tabLst>
                <a:tab pos="444500" algn="l"/>
                <a:tab pos="812800" algn="l"/>
              </a:tabLst>
              <a:defRPr/>
            </a:pPr>
            <a:endParaRPr lang="ru-RU" sz="500" b="1" dirty="0">
              <a:solidFill>
                <a:srgbClr val="0000CC"/>
              </a:solidFill>
              <a:latin typeface="Arial" charset="0"/>
            </a:endParaRPr>
          </a:p>
          <a:p>
            <a:pPr algn="ctr" eaLnBrk="1" hangingPunct="1">
              <a:lnSpc>
                <a:spcPct val="90000"/>
              </a:lnSpc>
              <a:tabLst>
                <a:tab pos="444500" algn="l"/>
                <a:tab pos="812800" algn="l"/>
              </a:tabLst>
              <a:defRPr/>
            </a:pPr>
            <a:r>
              <a:rPr lang="ru-RU" sz="2000" b="1" dirty="0">
                <a:solidFill>
                  <a:srgbClr val="FF0000"/>
                </a:solidFill>
              </a:rPr>
              <a:t>В</a:t>
            </a:r>
            <a:r>
              <a:rPr lang="ru-RU" sz="2000" b="1" dirty="0">
                <a:solidFill>
                  <a:srgbClr val="FF0000"/>
                </a:solidFill>
                <a:latin typeface="Arial" charset="0"/>
              </a:rPr>
              <a:t>опрос: «А в каком доме Вы хотели бы жить?» (ответ, в %)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023964"/>
              </p:ext>
            </p:extLst>
          </p:nvPr>
        </p:nvGraphicFramePr>
        <p:xfrm>
          <a:off x="251520" y="1844824"/>
          <a:ext cx="8658023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49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322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Все опрошенные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Сейчас живут в многоквартирном панельном доме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/>
                        <a:t>Сейчас живут в многоквартирном кирпичном доме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/>
                        <a:t>Сейчас живут в многоквартирном монолитном доме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Сейчас живут в частном доме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Сейчас живут в другого типе дома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/>
                        <a:t>Многоквартирный</a:t>
                      </a:r>
                      <a:r>
                        <a:rPr lang="ru-RU" sz="1200" baseline="0" dirty="0"/>
                        <a:t> панельный дом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C0000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Многоквартирный кирпичный дом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C00000"/>
                          </a:solidFill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Многоквартирный монолитный дом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C0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kern="1200" baseline="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Частный жилой дом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C00000"/>
                          </a:solidFill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C00000"/>
                          </a:solidFill>
                        </a:rPr>
                        <a:t>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C00000"/>
                          </a:solidFill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C00000"/>
                          </a:solidFill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C00000"/>
                          </a:solidFill>
                        </a:rPr>
                        <a:t>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C00000"/>
                          </a:solidFill>
                        </a:rPr>
                        <a:t>66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Другое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C0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Затрудняюсь ответить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C0000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845711" y="6437103"/>
            <a:ext cx="2133600" cy="365125"/>
          </a:xfrm>
        </p:spPr>
        <p:txBody>
          <a:bodyPr/>
          <a:lstStyle/>
          <a:p>
            <a:pPr>
              <a:defRPr/>
            </a:pPr>
            <a:fld id="{3A35152D-0074-41A8-B637-A393AD0C29AA}" type="slidenum">
              <a:rPr lang="ru-RU" smtClean="0">
                <a:solidFill>
                  <a:schemeClr val="tx1"/>
                </a:solidFill>
              </a:rPr>
              <a:pPr>
                <a:defRPr/>
              </a:pPr>
              <a:t>10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519" y="6021288"/>
            <a:ext cx="87233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solidFill>
                  <a:srgbClr val="FF0000"/>
                </a:solidFill>
                <a:latin typeface="Open Sans"/>
              </a:rPr>
              <a:t>От 53% до 85% (в среднем 66%) граждан хотели бы проживать (приобретать) жилье в малоэтажном частном жилом доме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BDD706-B887-48CE-823A-502BD9988A03}"/>
              </a:ext>
            </a:extLst>
          </p:cNvPr>
          <p:cNvSpPr txBox="1">
            <a:spLocks/>
          </p:cNvSpPr>
          <p:nvPr/>
        </p:nvSpPr>
        <p:spPr bwMode="auto">
          <a:xfrm>
            <a:off x="169168" y="-38290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451A7F8-6B97-47BB-AA5E-5DD26C0B0098}"/>
              </a:ext>
            </a:extLst>
          </p:cNvPr>
          <p:cNvSpPr/>
          <p:nvPr/>
        </p:nvSpPr>
        <p:spPr>
          <a:xfrm>
            <a:off x="333872" y="511470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Жилищное строительство</a:t>
            </a:r>
            <a:endParaRPr lang="ru-RU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2640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8604448" y="6381750"/>
            <a:ext cx="539552" cy="47625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5FA72275-6F05-4EE0-A426-6ACB1D7B59A3}" type="slidenum">
              <a:rPr lang="ru-RU" altLang="ru-RU" sz="1400" smtClean="0">
                <a:latin typeface="Arial" charset="0"/>
              </a:rPr>
              <a:pPr>
                <a:spcBef>
                  <a:spcPct val="0"/>
                </a:spcBef>
                <a:buFontTx/>
                <a:buNone/>
                <a:defRPr/>
              </a:pPr>
              <a:t>11</a:t>
            </a:fld>
            <a:endParaRPr lang="ru-RU" altLang="ru-RU" sz="1400" dirty="0">
              <a:latin typeface="Arial" charset="0"/>
            </a:endParaRPr>
          </a:p>
        </p:txBody>
      </p:sp>
      <p:sp>
        <p:nvSpPr>
          <p:cNvPr id="2" name="Пятиугольник 1"/>
          <p:cNvSpPr/>
          <p:nvPr/>
        </p:nvSpPr>
        <p:spPr>
          <a:xfrm>
            <a:off x="231471" y="1611306"/>
            <a:ext cx="8777591" cy="3786928"/>
          </a:xfrm>
          <a:prstGeom prst="homePlate">
            <a:avLst>
              <a:gd name="adj" fmla="val 1744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Жилищное строительство и ипотечные кредиты, млн. кв. м</a:t>
            </a:r>
          </a:p>
        </p:txBody>
      </p:sp>
      <p:sp>
        <p:nvSpPr>
          <p:cNvPr id="13" name="Пятиугольник 12"/>
          <p:cNvSpPr/>
          <p:nvPr/>
        </p:nvSpPr>
        <p:spPr>
          <a:xfrm rot="16200000" flipV="1">
            <a:off x="3904923" y="1771568"/>
            <a:ext cx="1207863" cy="8554772"/>
          </a:xfrm>
          <a:prstGeom prst="homePlate">
            <a:avLst>
              <a:gd name="adj" fmla="val 29106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 dirty="0"/>
          </a:p>
        </p:txBody>
      </p:sp>
      <p:sp>
        <p:nvSpPr>
          <p:cNvPr id="2064" name="TextBox 5"/>
          <p:cNvSpPr txBox="1">
            <a:spLocks noChangeArrowheads="1"/>
          </p:cNvSpPr>
          <p:nvPr/>
        </p:nvSpPr>
        <p:spPr bwMode="auto">
          <a:xfrm>
            <a:off x="169166" y="5729556"/>
            <a:ext cx="861707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 dirty="0">
                <a:solidFill>
                  <a:srgbClr val="000099"/>
                </a:solidFill>
                <a:latin typeface="Arial" charset="0"/>
              </a:rPr>
              <a:t>Корректировка национального проекта «Жилье и городская среда» из-за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 dirty="0">
                <a:solidFill>
                  <a:srgbClr val="000099"/>
                </a:solidFill>
                <a:latin typeface="Arial" charset="0"/>
              </a:rPr>
              <a:t>снижения объемов ввода жилья, введения эскроу счетов, роста ввода ИЖС, развития системы ипотечного жилищного кредитования, в т.ч. ИЖС</a:t>
            </a:r>
            <a:endParaRPr lang="ru-RU" altLang="ru-RU" sz="1800" dirty="0">
              <a:latin typeface="Arial" charset="0"/>
            </a:endParaRPr>
          </a:p>
        </p:txBody>
      </p:sp>
      <p:sp>
        <p:nvSpPr>
          <p:cNvPr id="20" name="Заголовок 1"/>
          <p:cNvSpPr txBox="1">
            <a:spLocks/>
          </p:cNvSpPr>
          <p:nvPr/>
        </p:nvSpPr>
        <p:spPr bwMode="auto">
          <a:xfrm>
            <a:off x="231470" y="960746"/>
            <a:ext cx="8372978" cy="559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ru-RU" sz="20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Государственная поддержка жилищного строительства. Национальный проект «Жилье и городская среда»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187358" y="1968821"/>
            <a:ext cx="504056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ru-RU" sz="400" b="1" dirty="0">
              <a:solidFill>
                <a:srgbClr val="000099"/>
              </a:solidFill>
            </a:endParaRPr>
          </a:p>
          <a:p>
            <a:r>
              <a:rPr lang="ru-RU" sz="1000" b="1" dirty="0">
                <a:solidFill>
                  <a:srgbClr val="000099"/>
                </a:solidFill>
              </a:rPr>
              <a:t>Факт</a:t>
            </a:r>
          </a:p>
        </p:txBody>
      </p:sp>
      <p:sp>
        <p:nvSpPr>
          <p:cNvPr id="22" name="TextBox 1"/>
          <p:cNvSpPr txBox="1"/>
          <p:nvPr/>
        </p:nvSpPr>
        <p:spPr>
          <a:xfrm>
            <a:off x="3203848" y="1864584"/>
            <a:ext cx="2592289" cy="458328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hangingPunct="0">
              <a:defRPr/>
            </a:pPr>
            <a:endParaRPr lang="ru-RU" sz="300" b="1" dirty="0">
              <a:solidFill>
                <a:srgbClr val="00823B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r>
              <a: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Корректировка Национального проекта «Жилье и городская среда</a:t>
            </a:r>
            <a:r>
              <a:rPr lang="ru-RU" sz="1000" b="1" dirty="0">
                <a:solidFill>
                  <a:srgbClr val="00823B"/>
                </a:solidFill>
                <a:latin typeface="Arial" pitchFamily="34" charset="0"/>
                <a:cs typeface="Arial" pitchFamily="34" charset="0"/>
              </a:rPr>
              <a:t>"</a:t>
            </a:r>
            <a:r>
              <a:rPr lang="ru-RU" sz="1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 </a:t>
            </a:r>
          </a:p>
        </p:txBody>
      </p:sp>
      <p:sp>
        <p:nvSpPr>
          <p:cNvPr id="25" name="TextBox 1"/>
          <p:cNvSpPr txBox="1"/>
          <p:nvPr/>
        </p:nvSpPr>
        <p:spPr>
          <a:xfrm>
            <a:off x="6156176" y="1968820"/>
            <a:ext cx="1584176" cy="29402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0" hangingPunct="0">
              <a:defRPr/>
            </a:pPr>
            <a:endParaRPr lang="ru-RU" sz="300" b="1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 algn="r" eaLnBrk="0" hangingPunct="0">
              <a:defRPr/>
            </a:pPr>
            <a:r>
              <a: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Прогноз до 2030 года</a:t>
            </a:r>
          </a:p>
          <a:p>
            <a:pPr algn="r" eaLnBrk="0" hangingPunct="0">
              <a:defRPr/>
            </a:pPr>
            <a:r>
              <a:rPr lang="ru-RU" sz="10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algn="r" eaLnBrk="0" hangingPunct="0">
              <a:defRPr/>
            </a:pPr>
            <a:endParaRPr lang="ru-RU" sz="100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7C407BC8-97AA-43A7-9449-CB210B9F6CEE}"/>
              </a:ext>
            </a:extLst>
          </p:cNvPr>
          <p:cNvSpPr txBox="1">
            <a:spLocks/>
          </p:cNvSpPr>
          <p:nvPr/>
        </p:nvSpPr>
        <p:spPr bwMode="auto">
          <a:xfrm>
            <a:off x="169168" y="28707"/>
            <a:ext cx="8679375" cy="508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7E0015E-DF16-4245-A741-CD7C65764C2C}"/>
              </a:ext>
            </a:extLst>
          </p:cNvPr>
          <p:cNvSpPr/>
          <p:nvPr/>
        </p:nvSpPr>
        <p:spPr>
          <a:xfrm>
            <a:off x="333872" y="452293"/>
            <a:ext cx="81265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Жилищное строительство</a:t>
            </a:r>
            <a:endParaRPr lang="ru-RU" sz="2400" b="1" dirty="0">
              <a:solidFill>
                <a:schemeClr val="tx2"/>
              </a:solidFill>
            </a:endParaRPr>
          </a:p>
        </p:txBody>
      </p:sp>
      <p:graphicFrame>
        <p:nvGraphicFramePr>
          <p:cNvPr id="29" name="Диаграмма 28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aphicFramePr>
            <a:graphicFrameLocks/>
          </p:cNvGraphicFramePr>
          <p:nvPr/>
        </p:nvGraphicFramePr>
        <p:xfrm>
          <a:off x="581409" y="2281244"/>
          <a:ext cx="7772624" cy="3031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896035" y="3905511"/>
            <a:ext cx="34579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b="1" dirty="0">
                <a:solidFill>
                  <a:schemeClr val="accent2">
                    <a:lumMod val="75000"/>
                  </a:schemeClr>
                </a:solidFill>
              </a:rPr>
              <a:t>Приобретено по ипотеке  на первичном рынке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7358" y="2636912"/>
            <a:ext cx="234711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b="1" dirty="0">
                <a:solidFill>
                  <a:schemeClr val="accent4">
                    <a:lumMod val="75000"/>
                  </a:schemeClr>
                </a:solidFill>
              </a:rPr>
              <a:t>Всего приобретено по ипотеке</a:t>
            </a:r>
          </a:p>
        </p:txBody>
      </p:sp>
      <p:cxnSp>
        <p:nvCxnSpPr>
          <p:cNvPr id="5" name="Прямая со стрелкой 4"/>
          <p:cNvCxnSpPr>
            <a:cxnSpLocks/>
          </p:cNvCxnSpPr>
          <p:nvPr/>
        </p:nvCxnSpPr>
        <p:spPr>
          <a:xfrm>
            <a:off x="2987824" y="2843615"/>
            <a:ext cx="216024" cy="1017433"/>
          </a:xfrm>
          <a:prstGeom prst="straightConnector1">
            <a:avLst/>
          </a:prstGeom>
          <a:ln w="19050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66599392-B008-4095-8EEE-525AAF2F2977}"/>
              </a:ext>
            </a:extLst>
          </p:cNvPr>
          <p:cNvCxnSpPr>
            <a:cxnSpLocks/>
          </p:cNvCxnSpPr>
          <p:nvPr/>
        </p:nvCxnSpPr>
        <p:spPr>
          <a:xfrm flipH="1">
            <a:off x="4652643" y="2262840"/>
            <a:ext cx="279397" cy="1219085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cxnSpLocks/>
          </p:cNvCxnSpPr>
          <p:nvPr/>
        </p:nvCxnSpPr>
        <p:spPr>
          <a:xfrm flipH="1">
            <a:off x="4355976" y="4132379"/>
            <a:ext cx="576064" cy="458328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63858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8676456" y="6525342"/>
            <a:ext cx="467544" cy="332657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3E4E292F-B998-4893-9273-E08B61268EE1}" type="slidenum">
              <a:rPr lang="ru-RU" altLang="ru-RU" sz="1400" smtClean="0">
                <a:latin typeface="Arial" charset="0"/>
              </a:rPr>
              <a:pPr>
                <a:spcBef>
                  <a:spcPct val="0"/>
                </a:spcBef>
                <a:buFontTx/>
                <a:buNone/>
                <a:defRPr/>
              </a:pPr>
              <a:t>12</a:t>
            </a:fld>
            <a:endParaRPr lang="ru-RU" altLang="ru-RU" sz="1400" dirty="0">
              <a:latin typeface="Arial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41186" y="1052736"/>
            <a:ext cx="8768655" cy="169703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6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Проблемы:</a:t>
            </a:r>
          </a:p>
          <a:p>
            <a:pPr eaLnBrk="0" hangingPunct="0">
              <a:defRPr/>
            </a:pPr>
            <a:r>
              <a:rPr lang="ru-RU" sz="14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Недостаточный объем территории застройки (0,21% от территории страны)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Существующие подходы градостроительного планирования и проектирования не в полной мере учитывают потребности градостроительного обеспечения различных секторов жилищного строительства (сложившихся городских территорий, подлежащих реконструкции, новых территорий под комплексную застройку, территорий комплексной разноэтажной застройки с учетом полного состава функциональных зон и агломерационной застройки с применением ИЖС)</a:t>
            </a:r>
            <a:endParaRPr lang="ru-RU" sz="1200" b="1" dirty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1186" y="2850549"/>
            <a:ext cx="4430814" cy="285393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6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Задачи: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Внедрение в практику «градостроительных зон развития» для комплексной малоэтажной жилой застройки в агломерациях;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Дифференциация индустриального жилищного строительства в увязке с особенностями городов и их районов;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Снижение гипертрофии Московской зоны с за счет использования в ЦФО  автодорожных магистралей;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Развитие агломерационной малоэтажной застройки в Центральном ФО;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44008" y="2850549"/>
            <a:ext cx="4358806" cy="285393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6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 </a:t>
            </a:r>
            <a:r>
              <a:rPr lang="ru-RU" sz="1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(продолжение):</a:t>
            </a:r>
          </a:p>
          <a:p>
            <a:pPr eaLnBrk="0" hangingPunct="0">
              <a:defRPr/>
            </a:pPr>
            <a:r>
              <a:rPr lang="ru-RU" sz="14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Образование меридионального кластера агломераций, сопряженных с бассейном реки Волги в ПФО;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Раскрытие потенциала развития ЮФО, на основе благоприятных природных условий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Развитие ДФО и СибФО на основе; межмуниципальных систем расселения с использованием «дальневосточного гектара»;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Развитие малых городов и поселений России на основе развития трансконтинентальных коридоров.</a:t>
            </a:r>
          </a:p>
        </p:txBody>
      </p:sp>
      <p:sp>
        <p:nvSpPr>
          <p:cNvPr id="10" name="Заголовок 2">
            <a:extLst>
              <a:ext uri="{FF2B5EF4-FFF2-40B4-BE49-F238E27FC236}">
                <a16:creationId xmlns:a16="http://schemas.microsoft.com/office/drawing/2014/main" id="{BDBAD323-5CDF-4922-A80B-43E635F04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433685"/>
            <a:ext cx="8960296" cy="619051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Градостроительное обеспечение жилой застройки</a:t>
            </a:r>
          </a:p>
        </p:txBody>
      </p: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869390D0-00DC-42B8-A0F4-E0DFDAE7A301}"/>
              </a:ext>
            </a:extLst>
          </p:cNvPr>
          <p:cNvSpPr txBox="1">
            <a:spLocks/>
          </p:cNvSpPr>
          <p:nvPr/>
        </p:nvSpPr>
        <p:spPr bwMode="auto">
          <a:xfrm>
            <a:off x="159051" y="-57623"/>
            <a:ext cx="8805664" cy="763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 </a:t>
            </a:r>
          </a:p>
        </p:txBody>
      </p:sp>
      <p:sp>
        <p:nvSpPr>
          <p:cNvPr id="3" name="Скругленный прямоугольник 5">
            <a:extLst>
              <a:ext uri="{FF2B5EF4-FFF2-40B4-BE49-F238E27FC236}">
                <a16:creationId xmlns:a16="http://schemas.microsoft.com/office/drawing/2014/main" id="{2B7A90A6-4257-4145-B056-B488ABB1CF7A}"/>
              </a:ext>
            </a:extLst>
          </p:cNvPr>
          <p:cNvSpPr/>
          <p:nvPr/>
        </p:nvSpPr>
        <p:spPr>
          <a:xfrm>
            <a:off x="467544" y="5797770"/>
            <a:ext cx="8208912" cy="86409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Целевые результаты:</a:t>
            </a:r>
          </a:p>
          <a:p>
            <a:pPr eaLnBrk="0" hangingPunct="0">
              <a:defRPr/>
            </a:pPr>
            <a:r>
              <a:rPr lang="ru-RU" sz="16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Увеличение площади земель застройки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3,47 млн га до 6,3-6,5 млн га</a:t>
            </a:r>
          </a:p>
          <a:p>
            <a:pPr eaLnBrk="0" hangingPunct="0">
              <a:defRPr/>
            </a:pPr>
            <a:r>
              <a:rPr lang="ru-RU" sz="16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Увеличение площади земель населенных пунктов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19,9 до 25 млн га</a:t>
            </a:r>
          </a:p>
        </p:txBody>
      </p:sp>
    </p:spTree>
    <p:extLst>
      <p:ext uri="{BB962C8B-B14F-4D97-AF65-F5344CB8AC3E}">
        <p14:creationId xmlns:p14="http://schemas.microsoft.com/office/powerpoint/2010/main" val="38943007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6875463" y="63817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3E4E292F-B998-4893-9273-E08B61268EE1}" type="slidenum">
              <a:rPr lang="ru-RU" altLang="ru-RU" sz="1400" smtClean="0">
                <a:latin typeface="Arial" charset="0"/>
              </a:rPr>
              <a:pPr>
                <a:spcBef>
                  <a:spcPct val="0"/>
                </a:spcBef>
                <a:buFontTx/>
                <a:buNone/>
                <a:defRPr/>
              </a:pPr>
              <a:t>13</a:t>
            </a:fld>
            <a:endParaRPr lang="ru-RU" altLang="ru-RU" sz="1600" dirty="0">
              <a:latin typeface="Arial" charset="0"/>
            </a:endParaRPr>
          </a:p>
        </p:txBody>
      </p: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3757317375"/>
              </p:ext>
            </p:extLst>
          </p:nvPr>
        </p:nvGraphicFramePr>
        <p:xfrm>
          <a:off x="251520" y="980728"/>
          <a:ext cx="5895864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681994" y="1484783"/>
            <a:ext cx="11154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>
                <a:latin typeface="+mn-lt"/>
              </a:rPr>
              <a:t>1712,5 млн га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11960" y="1484783"/>
            <a:ext cx="9551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>
                <a:latin typeface="+mn-lt"/>
              </a:rPr>
              <a:t>24,0 млн га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88201" y="4618001"/>
            <a:ext cx="10575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latin typeface="+mn-lt"/>
              </a:rPr>
              <a:t>3,47 млн га</a:t>
            </a:r>
          </a:p>
        </p:txBody>
      </p:sp>
      <p:cxnSp>
        <p:nvCxnSpPr>
          <p:cNvPr id="15" name="Прямая соединительная линия 14"/>
          <p:cNvCxnSpPr>
            <a:cxnSpLocks/>
          </p:cNvCxnSpPr>
          <p:nvPr/>
        </p:nvCxnSpPr>
        <p:spPr>
          <a:xfrm flipV="1">
            <a:off x="2748642" y="1870140"/>
            <a:ext cx="1511255" cy="2993504"/>
          </a:xfrm>
          <a:prstGeom prst="line">
            <a:avLst/>
          </a:prstGeom>
          <a:ln w="381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6029984" y="4297332"/>
            <a:ext cx="1033775" cy="586606"/>
          </a:xfrm>
          <a:prstGeom prst="rect">
            <a:avLst/>
          </a:prstGeom>
          <a:solidFill>
            <a:srgbClr val="D8D88C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7596335" y="3933056"/>
            <a:ext cx="1038538" cy="1008112"/>
          </a:xfrm>
          <a:prstGeom prst="rect">
            <a:avLst/>
          </a:prstGeom>
          <a:solidFill>
            <a:srgbClr val="D8D88C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6032926" y="3523100"/>
            <a:ext cx="25218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latin typeface="+mn-lt"/>
              </a:rPr>
              <a:t>Жилищный фонд РФ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049508" y="4346588"/>
            <a:ext cx="8762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b="1" dirty="0">
                <a:latin typeface="+mn-lt"/>
              </a:rPr>
              <a:t>3,8</a:t>
            </a:r>
            <a:r>
              <a:rPr lang="ru-RU" sz="1200" b="1" dirty="0">
                <a:latin typeface="+mn-lt"/>
              </a:rPr>
              <a:t> млрд </a:t>
            </a:r>
          </a:p>
          <a:p>
            <a:pPr algn="ctr"/>
            <a:r>
              <a:rPr lang="ru-RU" sz="1200" b="1" dirty="0">
                <a:latin typeface="+mn-lt"/>
              </a:rPr>
              <a:t>кв. м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38429" y="4272652"/>
            <a:ext cx="9516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b="1" dirty="0">
                <a:latin typeface="+mn-lt"/>
              </a:rPr>
              <a:t>5,2- 5,5 </a:t>
            </a:r>
          </a:p>
          <a:p>
            <a:r>
              <a:rPr lang="ru-RU" sz="1200" b="1" dirty="0">
                <a:latin typeface="+mn-lt"/>
              </a:rPr>
              <a:t> млрд кв. м</a:t>
            </a:r>
          </a:p>
        </p:txBody>
      </p:sp>
      <p:cxnSp>
        <p:nvCxnSpPr>
          <p:cNvPr id="27" name="Прямая соединительная линия 26"/>
          <p:cNvCxnSpPr>
            <a:cxnSpLocks/>
          </p:cNvCxnSpPr>
          <p:nvPr/>
        </p:nvCxnSpPr>
        <p:spPr>
          <a:xfrm>
            <a:off x="5194409" y="4297332"/>
            <a:ext cx="835575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5194409" y="3933056"/>
            <a:ext cx="2401927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4211960" y="3933056"/>
            <a:ext cx="982449" cy="0"/>
          </a:xfrm>
          <a:prstGeom prst="line">
            <a:avLst/>
          </a:prstGeom>
          <a:ln w="158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279579" y="5105559"/>
            <a:ext cx="22326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+mn-lt"/>
              </a:rPr>
              <a:t>2019 г.              2035 г.</a:t>
            </a:r>
          </a:p>
        </p:txBody>
      </p:sp>
      <p:sp>
        <p:nvSpPr>
          <p:cNvPr id="33" name="Штриховая стрелка вправо 32"/>
          <p:cNvSpPr/>
          <p:nvPr/>
        </p:nvSpPr>
        <p:spPr>
          <a:xfrm>
            <a:off x="7092280" y="4374447"/>
            <a:ext cx="504056" cy="350697"/>
          </a:xfrm>
          <a:prstGeom prst="striped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76200" y="5509591"/>
            <a:ext cx="90033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solidFill>
                  <a:srgbClr val="C00000"/>
                </a:solidFill>
              </a:rPr>
              <a:t>Потребуется подготовка территории под застройку в объемах, сопоставимых с площадями под существующей застройкой путем введения и распространения градостроительных зон развития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259897" y="3657108"/>
            <a:ext cx="9661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latin typeface="+mn-lt"/>
              </a:rPr>
              <a:t>6,5 млн га</a:t>
            </a:r>
          </a:p>
        </p:txBody>
      </p:sp>
      <p:cxnSp>
        <p:nvCxnSpPr>
          <p:cNvPr id="38" name="Прямая соединительная линия 37"/>
          <p:cNvCxnSpPr>
            <a:cxnSpLocks/>
          </p:cNvCxnSpPr>
          <p:nvPr/>
        </p:nvCxnSpPr>
        <p:spPr>
          <a:xfrm flipV="1">
            <a:off x="5268224" y="3523101"/>
            <a:ext cx="256197" cy="40995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436096" y="2481716"/>
            <a:ext cx="36434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tx2"/>
                </a:solidFill>
              </a:rPr>
              <a:t>Увеличение территории:</a:t>
            </a:r>
            <a:br>
              <a:rPr lang="ru-RU" sz="1600" b="1" dirty="0">
                <a:solidFill>
                  <a:schemeClr val="tx2"/>
                </a:solidFill>
              </a:rPr>
            </a:br>
            <a:r>
              <a:rPr lang="ru-RU" sz="1600" b="1" dirty="0">
                <a:solidFill>
                  <a:schemeClr val="tx2"/>
                </a:solidFill>
              </a:rPr>
              <a:t>населенных пунктов до </a:t>
            </a:r>
            <a:r>
              <a:rPr lang="ru-RU" sz="1600" b="1" dirty="0">
                <a:solidFill>
                  <a:srgbClr val="C00000"/>
                </a:solidFill>
              </a:rPr>
              <a:t>24</a:t>
            </a:r>
            <a:r>
              <a:rPr lang="ru-RU" sz="1600" b="1" dirty="0">
                <a:solidFill>
                  <a:schemeClr val="tx2"/>
                </a:solidFill>
              </a:rPr>
              <a:t> </a:t>
            </a:r>
            <a:r>
              <a:rPr lang="ru-RU" sz="1600" b="1" dirty="0">
                <a:solidFill>
                  <a:srgbClr val="C00000"/>
                </a:solidFill>
              </a:rPr>
              <a:t>млн га</a:t>
            </a:r>
          </a:p>
          <a:p>
            <a:r>
              <a:rPr lang="ru-RU" sz="1600" b="1" dirty="0">
                <a:solidFill>
                  <a:schemeClr val="tx2"/>
                </a:solidFill>
              </a:rPr>
              <a:t>(1,4% территории РФ)</a:t>
            </a:r>
          </a:p>
          <a:p>
            <a:r>
              <a:rPr lang="ru-RU" sz="1600" b="1" dirty="0">
                <a:solidFill>
                  <a:schemeClr val="tx2"/>
                </a:solidFill>
              </a:rPr>
              <a:t>под застройку - до </a:t>
            </a:r>
            <a:r>
              <a:rPr lang="ru-RU" sz="1600" b="1" dirty="0">
                <a:solidFill>
                  <a:srgbClr val="C00000"/>
                </a:solidFill>
              </a:rPr>
              <a:t>6,5</a:t>
            </a:r>
            <a:r>
              <a:rPr lang="ru-RU" sz="1600" b="1" dirty="0">
                <a:solidFill>
                  <a:schemeClr val="tx2"/>
                </a:solidFill>
              </a:rPr>
              <a:t> </a:t>
            </a:r>
            <a:r>
              <a:rPr lang="ru-RU" sz="1600" b="1" dirty="0">
                <a:solidFill>
                  <a:srgbClr val="C00000"/>
                </a:solidFill>
              </a:rPr>
              <a:t>млн га</a:t>
            </a:r>
            <a:r>
              <a:rPr lang="ru-RU" sz="1600" b="1" dirty="0">
                <a:solidFill>
                  <a:schemeClr val="tx2"/>
                </a:solidFill>
              </a:rPr>
              <a:t>;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436097" y="1531586"/>
            <a:ext cx="33015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tx2"/>
                </a:solidFill>
              </a:rPr>
              <a:t>Территория РФ </a:t>
            </a:r>
            <a:r>
              <a:rPr lang="ru-RU" sz="1600" b="1" dirty="0">
                <a:solidFill>
                  <a:srgbClr val="C00000"/>
                </a:solidFill>
              </a:rPr>
              <a:t>1712,5</a:t>
            </a:r>
            <a:r>
              <a:rPr lang="ru-RU" sz="1600" b="1" dirty="0">
                <a:solidFill>
                  <a:schemeClr val="tx2"/>
                </a:solidFill>
              </a:rPr>
              <a:t> </a:t>
            </a:r>
            <a:r>
              <a:rPr lang="ru-RU" sz="1600" b="1" dirty="0">
                <a:solidFill>
                  <a:srgbClr val="C00000"/>
                </a:solidFill>
              </a:rPr>
              <a:t>млн га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436096" y="1821649"/>
            <a:ext cx="36434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tx2"/>
                </a:solidFill>
              </a:rPr>
              <a:t>Территория населенных пунктов</a:t>
            </a:r>
            <a:br>
              <a:rPr lang="ru-RU" sz="1600" b="1" dirty="0">
                <a:solidFill>
                  <a:schemeClr val="tx2"/>
                </a:solidFill>
              </a:rPr>
            </a:br>
            <a:r>
              <a:rPr lang="ru-RU" sz="1600" b="1" dirty="0">
                <a:solidFill>
                  <a:srgbClr val="C00000"/>
                </a:solidFill>
              </a:rPr>
              <a:t>19,5</a:t>
            </a:r>
            <a:r>
              <a:rPr lang="ru-RU" sz="1600" b="1" dirty="0">
                <a:solidFill>
                  <a:schemeClr val="tx2"/>
                </a:solidFill>
              </a:rPr>
              <a:t> </a:t>
            </a:r>
            <a:r>
              <a:rPr lang="ru-RU" sz="1600" b="1" dirty="0">
                <a:solidFill>
                  <a:srgbClr val="C00000"/>
                </a:solidFill>
              </a:rPr>
              <a:t>млн га</a:t>
            </a:r>
          </a:p>
        </p:txBody>
      </p:sp>
      <p:cxnSp>
        <p:nvCxnSpPr>
          <p:cNvPr id="4" name="Прямая соединительная линия 3"/>
          <p:cNvCxnSpPr>
            <a:cxnSpLocks/>
          </p:cNvCxnSpPr>
          <p:nvPr/>
        </p:nvCxnSpPr>
        <p:spPr>
          <a:xfrm flipH="1" flipV="1">
            <a:off x="5268224" y="1490526"/>
            <a:ext cx="243243" cy="102455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211960" y="1850340"/>
            <a:ext cx="9584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  <a:latin typeface="+mn-lt"/>
              </a:rPr>
              <a:t>19,5 млн. га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4211960" y="1870140"/>
            <a:ext cx="1033775" cy="0"/>
          </a:xfrm>
          <a:prstGeom prst="line">
            <a:avLst/>
          </a:prstGeom>
          <a:ln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Заголовок 2">
            <a:extLst>
              <a:ext uri="{FF2B5EF4-FFF2-40B4-BE49-F238E27FC236}">
                <a16:creationId xmlns:a16="http://schemas.microsoft.com/office/drawing/2014/main" id="{59937AAF-7EBF-43C1-B387-122769DCD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539338"/>
            <a:ext cx="8932863" cy="44138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Градостроительное обеспечение жилой застройки</a:t>
            </a:r>
          </a:p>
        </p:txBody>
      </p:sp>
      <p:sp>
        <p:nvSpPr>
          <p:cNvPr id="36" name="Заголовок 1">
            <a:extLst>
              <a:ext uri="{FF2B5EF4-FFF2-40B4-BE49-F238E27FC236}">
                <a16:creationId xmlns:a16="http://schemas.microsoft.com/office/drawing/2014/main" id="{00BE89D9-ECA3-493E-A565-0C80CBE02BF9}"/>
              </a:ext>
            </a:extLst>
          </p:cNvPr>
          <p:cNvSpPr txBox="1">
            <a:spLocks/>
          </p:cNvSpPr>
          <p:nvPr/>
        </p:nvSpPr>
        <p:spPr bwMode="auto">
          <a:xfrm>
            <a:off x="159051" y="-57623"/>
            <a:ext cx="8805664" cy="763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 </a:t>
            </a:r>
          </a:p>
        </p:txBody>
      </p:sp>
    </p:spTree>
    <p:extLst>
      <p:ext uri="{BB962C8B-B14F-4D97-AF65-F5344CB8AC3E}">
        <p14:creationId xmlns:p14="http://schemas.microsoft.com/office/powerpoint/2010/main" val="26034918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9DABF22-E0CC-40F0-BD96-751406106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32440" y="6469698"/>
            <a:ext cx="611560" cy="487694"/>
          </a:xfrm>
        </p:spPr>
        <p:txBody>
          <a:bodyPr/>
          <a:lstStyle/>
          <a:p>
            <a:pPr>
              <a:defRPr/>
            </a:pPr>
            <a:fld id="{683A721E-FD57-4065-A2A2-12CE202D0B49}" type="slidenum">
              <a:rPr lang="ru-RU" smtClean="0">
                <a:solidFill>
                  <a:schemeClr val="tx1"/>
                </a:solidFill>
              </a:rPr>
              <a:pPr>
                <a:defRPr/>
              </a:pPr>
              <a:t>14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Заголовок 2">
            <a:extLst>
              <a:ext uri="{FF2B5EF4-FFF2-40B4-BE49-F238E27FC236}">
                <a16:creationId xmlns:a16="http://schemas.microsoft.com/office/drawing/2014/main" id="{C47ECE08-D22E-45D5-87E0-1B703A231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83" y="428612"/>
            <a:ext cx="9067800" cy="56266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Градостроительное обеспечение жилой застройки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552E67B7-F51D-4BAA-8ED8-1AE241062AC0}"/>
              </a:ext>
            </a:extLst>
          </p:cNvPr>
          <p:cNvSpPr txBox="1">
            <a:spLocks/>
          </p:cNvSpPr>
          <p:nvPr/>
        </p:nvSpPr>
        <p:spPr bwMode="auto">
          <a:xfrm>
            <a:off x="159051" y="59390"/>
            <a:ext cx="8805664" cy="46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900117F-D3C0-4A4E-B44A-F3DDFE60C0DF}"/>
              </a:ext>
            </a:extLst>
          </p:cNvPr>
          <p:cNvSpPr txBox="1"/>
          <p:nvPr/>
        </p:nvSpPr>
        <p:spPr>
          <a:xfrm>
            <a:off x="581692" y="862729"/>
            <a:ext cx="8256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Система правового регулирования градостроительства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94F7C55-3520-4B04-BADD-200F63578E36}"/>
              </a:ext>
            </a:extLst>
          </p:cNvPr>
          <p:cNvSpPr/>
          <p:nvPr/>
        </p:nvSpPr>
        <p:spPr>
          <a:xfrm>
            <a:off x="275913" y="1360502"/>
            <a:ext cx="4099941" cy="1985159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>
              <a:spcAft>
                <a:spcPts val="600"/>
              </a:spcAft>
              <a:buClr>
                <a:schemeClr val="accent2"/>
              </a:buClr>
            </a:pPr>
            <a:r>
              <a:rPr lang="ru-RU" b="1" spc="-30" dirty="0">
                <a:solidFill>
                  <a:srgbClr val="C00000"/>
                </a:solidFill>
              </a:rPr>
              <a:t>Конституционные права:</a:t>
            </a:r>
          </a:p>
          <a:p>
            <a:pPr marL="285750" indent="-285750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ru-RU" sz="1600" b="1" spc="-30" dirty="0">
                <a:solidFill>
                  <a:schemeClr val="tx1"/>
                </a:solidFill>
              </a:rPr>
              <a:t>На охрану жизни и здоровья (ст. 7),</a:t>
            </a:r>
          </a:p>
          <a:p>
            <a:pPr marL="285750" indent="-285750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ru-RU" sz="1600" b="1" spc="-30" dirty="0">
                <a:solidFill>
                  <a:schemeClr val="tx1"/>
                </a:solidFill>
              </a:rPr>
              <a:t>неприкосновенность жилища (ст. 20) </a:t>
            </a:r>
          </a:p>
          <a:p>
            <a:pPr marL="285750" indent="-285750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ru-RU" sz="1600" b="1" spc="-30" dirty="0">
                <a:solidFill>
                  <a:schemeClr val="tx1"/>
                </a:solidFill>
              </a:rPr>
              <a:t>На частную собственность (ст. 35), </a:t>
            </a:r>
          </a:p>
          <a:p>
            <a:pPr marL="285750" indent="-285750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ru-RU" sz="1600" b="1" spc="-30" dirty="0">
                <a:solidFill>
                  <a:schemeClr val="tx1"/>
                </a:solidFill>
              </a:rPr>
              <a:t>На жилище (ст. 40)</a:t>
            </a:r>
          </a:p>
          <a:p>
            <a:pPr marL="285750" indent="-285750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ru-RU" sz="1600" b="1" spc="-30" dirty="0">
                <a:solidFill>
                  <a:schemeClr val="tx1"/>
                </a:solidFill>
              </a:rPr>
              <a:t>На благоприятную среду (ст.42)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10EDCE7F-15DC-4862-8D75-C663C4E8DB2D}"/>
              </a:ext>
            </a:extLst>
          </p:cNvPr>
          <p:cNvSpPr/>
          <p:nvPr/>
        </p:nvSpPr>
        <p:spPr>
          <a:xfrm>
            <a:off x="275913" y="3981329"/>
            <a:ext cx="4095809" cy="141577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285750" indent="-285750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ru-RU" b="1" spc="-30" dirty="0">
                <a:solidFill>
                  <a:srgbClr val="C00000"/>
                </a:solidFill>
              </a:rPr>
              <a:t>Вопросы совместного ведения Российской Федерации и субъектов федерации </a:t>
            </a:r>
            <a:r>
              <a:rPr lang="ru-RU" sz="1600" b="1" spc="-30" dirty="0">
                <a:solidFill>
                  <a:schemeClr val="tx1"/>
                </a:solidFill>
              </a:rPr>
              <a:t>(Ст. 72) </a:t>
            </a:r>
            <a:r>
              <a:rPr lang="ru-RU" sz="1600" b="1" dirty="0">
                <a:solidFill>
                  <a:schemeClr val="tx1"/>
                </a:solidFill>
              </a:rPr>
              <a:t>по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b="1" dirty="0">
                <a:solidFill>
                  <a:schemeClr val="tx1"/>
                </a:solidFill>
              </a:rPr>
              <a:t>регулированию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b="1" dirty="0">
                <a:solidFill>
                  <a:schemeClr val="tx1"/>
                </a:solidFill>
              </a:rPr>
              <a:t>решения проблем жилищной и земельной политики </a:t>
            </a:r>
            <a:endParaRPr lang="ru-RU" sz="1600" b="1" spc="-30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id="{5C6B52A6-F048-472A-9D9E-CF2EDD7D1227}"/>
              </a:ext>
            </a:extLst>
          </p:cNvPr>
          <p:cNvSpPr/>
          <p:nvPr/>
        </p:nvSpPr>
        <p:spPr>
          <a:xfrm>
            <a:off x="275913" y="5561863"/>
            <a:ext cx="4095809" cy="103810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ru-RU" sz="1600" b="1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b="1" dirty="0">
                <a:solidFill>
                  <a:srgbClr val="C00000"/>
                </a:solidFill>
              </a:rPr>
              <a:t>Предусмотреть участие Российской Федерации и субъектов федерации в  деятельности по выделению земель для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sz="1700" b="1" dirty="0">
                <a:solidFill>
                  <a:srgbClr val="C00000"/>
                </a:solidFill>
              </a:rPr>
              <a:t>градостроительных зон развития</a:t>
            </a:r>
            <a:endParaRPr lang="ru-RU" sz="1700" b="1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2715" y="3501665"/>
            <a:ext cx="8581239" cy="31878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Противоречия между Конституцией России и Градостроительным кодексом России</a:t>
            </a:r>
          </a:p>
        </p:txBody>
      </p:sp>
      <p:sp>
        <p:nvSpPr>
          <p:cNvPr id="9" name="Стрелка вниз 8"/>
          <p:cNvSpPr/>
          <p:nvPr/>
        </p:nvSpPr>
        <p:spPr>
          <a:xfrm>
            <a:off x="2232333" y="3831544"/>
            <a:ext cx="205550" cy="1213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2219105" y="5408199"/>
            <a:ext cx="216022" cy="1324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5A6DF491-672E-4BF6-BC92-B3BA660E4CAC}"/>
              </a:ext>
            </a:extLst>
          </p:cNvPr>
          <p:cNvSpPr/>
          <p:nvPr/>
        </p:nvSpPr>
        <p:spPr>
          <a:xfrm>
            <a:off x="4608447" y="1362550"/>
            <a:ext cx="4255508" cy="198311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b="1" spc="-50" dirty="0">
                <a:solidFill>
                  <a:srgbClr val="C00000"/>
                </a:solidFill>
              </a:rPr>
              <a:t>Обеспечение конституционных прав: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600" b="1" spc="-50" dirty="0">
                <a:solidFill>
                  <a:schemeClr val="tx1"/>
                </a:solidFill>
              </a:rPr>
              <a:t>Градостроительный кодекс России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600" b="1" spc="-50" dirty="0">
                <a:solidFill>
                  <a:schemeClr val="tx1"/>
                </a:solidFill>
              </a:rPr>
              <a:t>Жилищный кодекс России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600" b="1" spc="-50" dirty="0">
                <a:solidFill>
                  <a:schemeClr val="tx1"/>
                </a:solidFill>
              </a:rPr>
              <a:t>Земельный и Лесной кодексы  России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600" b="1" spc="-50" dirty="0">
                <a:solidFill>
                  <a:schemeClr val="tx1"/>
                </a:solidFill>
              </a:rPr>
              <a:t>Федеральный закон «О техническом регулировании» (184-ФЗ)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600" b="1" spc="-50" dirty="0">
                <a:solidFill>
                  <a:schemeClr val="tx1"/>
                </a:solidFill>
              </a:rPr>
              <a:t>Технический регламент о безопасности зданий и сооружений (384-ФЗ)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4AB1A5A1-4B0E-4CA2-8038-3E83A57245E0}"/>
              </a:ext>
            </a:extLst>
          </p:cNvPr>
          <p:cNvSpPr/>
          <p:nvPr/>
        </p:nvSpPr>
        <p:spPr>
          <a:xfrm>
            <a:off x="4615882" y="3976456"/>
            <a:ext cx="4248072" cy="262351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1000" b="1" spc="-50" dirty="0">
              <a:solidFill>
                <a:srgbClr val="C00000"/>
              </a:solidFill>
            </a:endParaRPr>
          </a:p>
          <a:p>
            <a:pPr algn="just"/>
            <a:endParaRPr lang="ru-RU" sz="500" b="1" spc="-50" dirty="0">
              <a:solidFill>
                <a:srgbClr val="C00000"/>
              </a:solidFill>
            </a:endParaRPr>
          </a:p>
          <a:p>
            <a:pPr algn="just"/>
            <a:r>
              <a:rPr lang="ru-RU" b="1" spc="-50" dirty="0">
                <a:solidFill>
                  <a:srgbClr val="C00000"/>
                </a:solidFill>
              </a:rPr>
              <a:t>Исключительные полномочия органов местного самоуправления:</a:t>
            </a:r>
          </a:p>
          <a:p>
            <a:pPr algn="just"/>
            <a:r>
              <a:rPr lang="ru-RU" sz="1600" b="1" spc="-50" dirty="0">
                <a:solidFill>
                  <a:schemeClr val="tx1"/>
                </a:solidFill>
              </a:rPr>
              <a:t>1) подготовка и утверждение документов территориального планирования поселений</a:t>
            </a:r>
          </a:p>
          <a:p>
            <a:pPr algn="just"/>
            <a:r>
              <a:rPr lang="ru-RU" sz="1600" b="1" spc="-50" dirty="0">
                <a:solidFill>
                  <a:schemeClr val="tx1"/>
                </a:solidFill>
              </a:rPr>
              <a:t>2) утверждение местных нормативов градостроительного проектирования поселений</a:t>
            </a:r>
          </a:p>
          <a:p>
            <a:pPr algn="just"/>
            <a:r>
              <a:rPr lang="ru-RU" sz="1600" b="1" spc="-50" dirty="0">
                <a:solidFill>
                  <a:schemeClr val="tx1"/>
                </a:solidFill>
              </a:rPr>
              <a:t>3) утверждение правил землепользования и застройки поселений</a:t>
            </a:r>
          </a:p>
          <a:p>
            <a:pPr algn="just"/>
            <a:r>
              <a:rPr lang="ru-RU" sz="1700" b="1" spc="-50" dirty="0">
                <a:solidFill>
                  <a:srgbClr val="C00000"/>
                </a:solidFill>
              </a:rPr>
              <a:t>Дать право не разрабатывать часть излишней документации на муниципальном уровне</a:t>
            </a:r>
          </a:p>
          <a:p>
            <a:pPr algn="just"/>
            <a:endParaRPr lang="ru-RU" sz="1600" b="1" spc="-50" dirty="0">
              <a:solidFill>
                <a:schemeClr val="tx1"/>
              </a:solidFill>
            </a:endParaRPr>
          </a:p>
        </p:txBody>
      </p:sp>
      <p:sp>
        <p:nvSpPr>
          <p:cNvPr id="18" name="Двойная стрелка влево/вправо 17">
            <a:extLst>
              <a:ext uri="{FF2B5EF4-FFF2-40B4-BE49-F238E27FC236}">
                <a16:creationId xmlns:a16="http://schemas.microsoft.com/office/drawing/2014/main" id="{22D27159-4072-1A48-A12B-937CB6495C7E}"/>
              </a:ext>
            </a:extLst>
          </p:cNvPr>
          <p:cNvSpPr/>
          <p:nvPr/>
        </p:nvSpPr>
        <p:spPr>
          <a:xfrm>
            <a:off x="4383290" y="2387499"/>
            <a:ext cx="225156" cy="17788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Двойная стрелка влево/вправо 19">
            <a:extLst>
              <a:ext uri="{FF2B5EF4-FFF2-40B4-BE49-F238E27FC236}">
                <a16:creationId xmlns:a16="http://schemas.microsoft.com/office/drawing/2014/main" id="{3D053725-2F17-6F46-9D41-A95B76C9F8F6}"/>
              </a:ext>
            </a:extLst>
          </p:cNvPr>
          <p:cNvSpPr/>
          <p:nvPr/>
        </p:nvSpPr>
        <p:spPr>
          <a:xfrm>
            <a:off x="4375854" y="5992537"/>
            <a:ext cx="225156" cy="17788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Стрелка вниз 21">
            <a:extLst>
              <a:ext uri="{FF2B5EF4-FFF2-40B4-BE49-F238E27FC236}">
                <a16:creationId xmlns:a16="http://schemas.microsoft.com/office/drawing/2014/main" id="{991F9F77-DCEF-C443-8B47-89A61788DC0F}"/>
              </a:ext>
            </a:extLst>
          </p:cNvPr>
          <p:cNvSpPr/>
          <p:nvPr/>
        </p:nvSpPr>
        <p:spPr>
          <a:xfrm>
            <a:off x="6657656" y="3829332"/>
            <a:ext cx="205550" cy="1213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22802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9DABF22-E0CC-40F0-BD96-751406106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32440" y="6469698"/>
            <a:ext cx="611560" cy="487694"/>
          </a:xfrm>
        </p:spPr>
        <p:txBody>
          <a:bodyPr/>
          <a:lstStyle/>
          <a:p>
            <a:pPr>
              <a:defRPr/>
            </a:pPr>
            <a:fld id="{683A721E-FD57-4065-A2A2-12CE202D0B49}" type="slidenum">
              <a:rPr lang="ru-RU" smtClean="0">
                <a:solidFill>
                  <a:schemeClr val="tx1"/>
                </a:solidFill>
              </a:rPr>
              <a:pPr>
                <a:defRPr/>
              </a:pPr>
              <a:t>15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9C5DC7DF-E51D-4DD1-985E-EEB3898EE23A}"/>
              </a:ext>
            </a:extLst>
          </p:cNvPr>
          <p:cNvSpPr txBox="1">
            <a:spLocks/>
          </p:cNvSpPr>
          <p:nvPr/>
        </p:nvSpPr>
        <p:spPr bwMode="auto">
          <a:xfrm>
            <a:off x="251519" y="908720"/>
            <a:ext cx="8640960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ru-RU" sz="2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Совершенствование</a:t>
            </a:r>
            <a:r>
              <a:rPr lang="ru-RU" sz="2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системы градостроительного регулирования, планирования и проектирования</a:t>
            </a:r>
          </a:p>
        </p:txBody>
      </p:sp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id="{28F9E21F-E983-406C-BCAA-8DEA4E8474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49112698"/>
              </p:ext>
            </p:extLst>
          </p:nvPr>
        </p:nvGraphicFramePr>
        <p:xfrm>
          <a:off x="179286" y="1688060"/>
          <a:ext cx="8713194" cy="50533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2">
            <a:extLst>
              <a:ext uri="{FF2B5EF4-FFF2-40B4-BE49-F238E27FC236}">
                <a16:creationId xmlns:a16="http://schemas.microsoft.com/office/drawing/2014/main" id="{C47ECE08-D22E-45D5-87E0-1B703A231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421027"/>
            <a:ext cx="9067800" cy="48769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Градостроительное обеспечение жилой застройки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552E67B7-F51D-4BAA-8ED8-1AE241062AC0}"/>
              </a:ext>
            </a:extLst>
          </p:cNvPr>
          <p:cNvSpPr txBox="1">
            <a:spLocks/>
          </p:cNvSpPr>
          <p:nvPr/>
        </p:nvSpPr>
        <p:spPr bwMode="auto">
          <a:xfrm>
            <a:off x="159051" y="-57622"/>
            <a:ext cx="8805664" cy="5975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 </a:t>
            </a:r>
          </a:p>
        </p:txBody>
      </p:sp>
    </p:spTree>
    <p:extLst>
      <p:ext uri="{BB962C8B-B14F-4D97-AF65-F5344CB8AC3E}">
        <p14:creationId xmlns:p14="http://schemas.microsoft.com/office/powerpoint/2010/main" val="11331874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9" name="Rectangle 3"/>
          <p:cNvSpPr>
            <a:spLocks noChangeArrowheads="1"/>
          </p:cNvSpPr>
          <p:nvPr/>
        </p:nvSpPr>
        <p:spPr bwMode="auto">
          <a:xfrm>
            <a:off x="34925" y="973136"/>
            <a:ext cx="9074149" cy="416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>
              <a:lnSpc>
                <a:spcPct val="90000"/>
              </a:lnSpc>
              <a:tabLst>
                <a:tab pos="444500" algn="l"/>
                <a:tab pos="812800" algn="l"/>
              </a:tabLst>
              <a:defRPr/>
            </a:pPr>
            <a:r>
              <a:rPr lang="ru-RU" sz="2200" b="1" dirty="0">
                <a:solidFill>
                  <a:srgbClr val="0000CC"/>
                </a:solidFill>
                <a:latin typeface="Arial" charset="0"/>
              </a:rPr>
              <a:t>Структура жилищного фонда</a:t>
            </a:r>
          </a:p>
        </p:txBody>
      </p:sp>
      <p:sp>
        <p:nvSpPr>
          <p:cNvPr id="6150" name="Rectangle 3"/>
          <p:cNvSpPr>
            <a:spLocks noChangeArrowheads="1"/>
          </p:cNvSpPr>
          <p:nvPr/>
        </p:nvSpPr>
        <p:spPr bwMode="auto">
          <a:xfrm>
            <a:off x="46507" y="1772816"/>
            <a:ext cx="2941317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tabLst>
                <a:tab pos="444500" algn="l"/>
                <a:tab pos="8128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>
              <a:spcBef>
                <a:spcPct val="20000"/>
              </a:spcBef>
              <a:buChar char="–"/>
              <a:tabLst>
                <a:tab pos="444500" algn="l"/>
                <a:tab pos="8128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>
              <a:spcBef>
                <a:spcPct val="20000"/>
              </a:spcBef>
              <a:buChar char="•"/>
              <a:tabLst>
                <a:tab pos="444500" algn="l"/>
                <a:tab pos="8128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>
              <a:spcBef>
                <a:spcPct val="20000"/>
              </a:spcBef>
              <a:buChar char="–"/>
              <a:tabLst>
                <a:tab pos="444500" algn="l"/>
                <a:tab pos="812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>
              <a:spcBef>
                <a:spcPct val="20000"/>
              </a:spcBef>
              <a:buChar char="»"/>
              <a:tabLst>
                <a:tab pos="444500" algn="l"/>
                <a:tab pos="812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44500" algn="l"/>
                <a:tab pos="812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44500" algn="l"/>
                <a:tab pos="812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44500" algn="l"/>
                <a:tab pos="812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44500" algn="l"/>
                <a:tab pos="812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ru-RU" altLang="ru-RU" sz="1800" b="1" dirty="0">
                <a:solidFill>
                  <a:srgbClr val="000099"/>
                </a:solidFill>
                <a:latin typeface="Arial Narrow" panose="020B0606020202030204" pitchFamily="34" charset="0"/>
              </a:rPr>
              <a:t>По годам постройки</a:t>
            </a:r>
          </a:p>
        </p:txBody>
      </p:sp>
      <p:sp>
        <p:nvSpPr>
          <p:cNvPr id="6152" name="Rectangle 3"/>
          <p:cNvSpPr>
            <a:spLocks noChangeArrowheads="1"/>
          </p:cNvSpPr>
          <p:nvPr/>
        </p:nvSpPr>
        <p:spPr bwMode="auto">
          <a:xfrm>
            <a:off x="-3111" y="4196385"/>
            <a:ext cx="2774911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tabLst>
                <a:tab pos="444500" algn="l"/>
                <a:tab pos="8128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>
              <a:spcBef>
                <a:spcPct val="20000"/>
              </a:spcBef>
              <a:buChar char="–"/>
              <a:tabLst>
                <a:tab pos="444500" algn="l"/>
                <a:tab pos="8128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>
              <a:spcBef>
                <a:spcPct val="20000"/>
              </a:spcBef>
              <a:buChar char="•"/>
              <a:tabLst>
                <a:tab pos="444500" algn="l"/>
                <a:tab pos="8128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>
              <a:spcBef>
                <a:spcPct val="20000"/>
              </a:spcBef>
              <a:buChar char="–"/>
              <a:tabLst>
                <a:tab pos="444500" algn="l"/>
                <a:tab pos="812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>
              <a:spcBef>
                <a:spcPct val="20000"/>
              </a:spcBef>
              <a:buChar char="»"/>
              <a:tabLst>
                <a:tab pos="444500" algn="l"/>
                <a:tab pos="812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44500" algn="l"/>
                <a:tab pos="812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44500" algn="l"/>
                <a:tab pos="812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44500" algn="l"/>
                <a:tab pos="812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44500" algn="l"/>
                <a:tab pos="812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ru-RU" altLang="ru-RU" sz="1800" b="1" dirty="0">
                <a:solidFill>
                  <a:srgbClr val="000099"/>
                </a:solidFill>
                <a:latin typeface="Arial Narrow" panose="020B0606020202030204" pitchFamily="34" charset="0"/>
              </a:rPr>
              <a:t>По степени износа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876256" y="6309320"/>
            <a:ext cx="2133600" cy="365125"/>
          </a:xfrm>
        </p:spPr>
        <p:txBody>
          <a:bodyPr/>
          <a:lstStyle/>
          <a:p>
            <a:pPr>
              <a:defRPr/>
            </a:pPr>
            <a:fld id="{8ADC6058-391C-4C35-A3B2-D23E73961D66}" type="slidenum">
              <a:rPr lang="ru-RU" sz="1400" smtClean="0">
                <a:solidFill>
                  <a:schemeClr val="tx1"/>
                </a:solidFill>
              </a:rPr>
              <a:pPr>
                <a:defRPr/>
              </a:pPr>
              <a:t>16</a:t>
            </a:fld>
            <a:endParaRPr lang="ru-RU" sz="1400" dirty="0">
              <a:solidFill>
                <a:schemeClr val="tx1"/>
              </a:solidFill>
            </a:endParaRPr>
          </a:p>
        </p:txBody>
      </p:sp>
      <p:graphicFrame>
        <p:nvGraphicFramePr>
          <p:cNvPr id="11" name="Диаграмма 10"/>
          <p:cNvGraphicFramePr>
            <a:graphicFrameLocks/>
          </p:cNvGraphicFramePr>
          <p:nvPr/>
        </p:nvGraphicFramePr>
        <p:xfrm>
          <a:off x="1043607" y="1389814"/>
          <a:ext cx="8065467" cy="2623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Диаграмма 11"/>
          <p:cNvGraphicFramePr>
            <a:graphicFrameLocks/>
          </p:cNvGraphicFramePr>
          <p:nvPr/>
        </p:nvGraphicFramePr>
        <p:xfrm>
          <a:off x="1384344" y="3645024"/>
          <a:ext cx="7265259" cy="2887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4349CA4B-E065-4FBF-99B4-D9CFF6B812EF}"/>
              </a:ext>
            </a:extLst>
          </p:cNvPr>
          <p:cNvSpPr txBox="1">
            <a:spLocks/>
          </p:cNvSpPr>
          <p:nvPr/>
        </p:nvSpPr>
        <p:spPr bwMode="auto">
          <a:xfrm>
            <a:off x="185716" y="0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F6639952-8D84-4779-AF14-B06E10BB5C8F}"/>
              </a:ext>
            </a:extLst>
          </p:cNvPr>
          <p:cNvSpPr/>
          <p:nvPr/>
        </p:nvSpPr>
        <p:spPr>
          <a:xfrm>
            <a:off x="333872" y="511470"/>
            <a:ext cx="83157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Управление жилищным фондом</a:t>
            </a:r>
            <a:endParaRPr lang="ru-RU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4952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6875463" y="63817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299CC1A4-38A4-4CCC-B01C-D0E95BA06A9C}" type="slidenum">
              <a:rPr lang="ru-RU" altLang="ru-RU" sz="1400" smtClean="0">
                <a:latin typeface="Arial" charset="0"/>
              </a:rPr>
              <a:pPr>
                <a:spcBef>
                  <a:spcPct val="0"/>
                </a:spcBef>
                <a:buFontTx/>
                <a:buNone/>
                <a:defRPr/>
              </a:pPr>
              <a:t>17</a:t>
            </a:fld>
            <a:endParaRPr lang="ru-RU" altLang="ru-RU" sz="1400" dirty="0">
              <a:latin typeface="Arial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26892" y="4869160"/>
            <a:ext cx="8690216" cy="82642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Целевой показатель развития управления жилищным фондом:</a:t>
            </a:r>
          </a:p>
          <a:p>
            <a:pPr marL="285750" lvl="0" indent="-285750" algn="just">
              <a:buFontTx/>
              <a:buChar char="-"/>
              <a:tabLst>
                <a:tab pos="540385" algn="l"/>
              </a:tabLst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повышение доли населения, удовлетворенного жилищными условиями и услугами ЖКХ с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45- 50% 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75-85%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26892" y="1070784"/>
            <a:ext cx="4201092" cy="366186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Проблемы:</a:t>
            </a:r>
          </a:p>
          <a:p>
            <a:pPr lvl="0">
              <a:tabLst>
                <a:tab pos="540385" algn="l"/>
              </a:tabLst>
            </a:pPr>
            <a:r>
              <a:rPr lang="ru-RU" sz="1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Недовольство граждан качеством услуг, предоставляемых управляющими компаниями по содержанию общего имущества МКД; </a:t>
            </a:r>
          </a:p>
          <a:p>
            <a:pPr lvl="0">
              <a:tabLst>
                <a:tab pos="540385" algn="l"/>
              </a:tabLst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Отсутствие у имущественного комплекса МКД оформленного статуса объекта собственности; </a:t>
            </a:r>
          </a:p>
          <a:p>
            <a:pPr lvl="0">
              <a:tabLst>
                <a:tab pos="540385" algn="l"/>
              </a:tabLst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Отсутствие возможностей и мотивации у собственников помещений  контролировать работу управляющей организации, либо в случае ТСЖ самостоятельно осуществлять управление МКД; </a:t>
            </a:r>
          </a:p>
          <a:p>
            <a:pPr lvl="0">
              <a:tabLst>
                <a:tab pos="540385" algn="l"/>
              </a:tabLst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Низкая конкуренция на рынке управления жильем.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572000" y="1053753"/>
            <a:ext cx="4345108" cy="367139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Задачи: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Развитие институтов и моделей управления жилищным фондом на рыночных принципах при поддержке отдельных категорий населения путем  предоставления адресных субсидий на оплату услуг ЖКХ;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Цифровизация контроля параметров зданий и инженерных систем;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Совершенствование моделей ценообразования в сфере жилищно-коммунальных услуг, с учетом стандартов безопасности, окупаемости затрат и ответственности за качество услуг; 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Обеспечение правовой мотивации активности и ответственности собственников жилья и членов ТСЖ.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11560" y="5804247"/>
            <a:ext cx="7848872" cy="82642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Основа государственной политики в отношении управления жилищным фондом – формирование эффективных ТСЖ и ответственных собственников жилых помещений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8FDE37-6804-4667-BD31-BE3034215521}"/>
              </a:ext>
            </a:extLst>
          </p:cNvPr>
          <p:cNvSpPr txBox="1">
            <a:spLocks/>
          </p:cNvSpPr>
          <p:nvPr/>
        </p:nvSpPr>
        <p:spPr bwMode="auto">
          <a:xfrm>
            <a:off x="185716" y="0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73B7CFD-686C-43F0-815A-0D1F980C4C10}"/>
              </a:ext>
            </a:extLst>
          </p:cNvPr>
          <p:cNvSpPr/>
          <p:nvPr/>
        </p:nvSpPr>
        <p:spPr>
          <a:xfrm>
            <a:off x="359532" y="521001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Управление жилищным фондом</a:t>
            </a:r>
            <a:endParaRPr lang="ru-RU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1294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460432" y="6381328"/>
            <a:ext cx="579294" cy="365125"/>
          </a:xfrm>
        </p:spPr>
        <p:txBody>
          <a:bodyPr/>
          <a:lstStyle/>
          <a:p>
            <a:pPr>
              <a:defRPr/>
            </a:pPr>
            <a:fld id="{683A721E-FD57-4065-A2A2-12CE202D0B49}" type="slidenum">
              <a:rPr lang="ru-RU" smtClean="0">
                <a:solidFill>
                  <a:schemeClr val="tx1"/>
                </a:solidFill>
              </a:rPr>
              <a:pPr>
                <a:defRPr/>
              </a:pPr>
              <a:t>18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1214242"/>
            <a:ext cx="85609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00CC"/>
                </a:solidFill>
              </a:rPr>
              <a:t>Механизмы отселения граждан из непригодного для</a:t>
            </a:r>
          </a:p>
          <a:p>
            <a:pPr algn="ctr"/>
            <a:r>
              <a:rPr lang="ru-RU" sz="2000" b="1" dirty="0">
                <a:solidFill>
                  <a:srgbClr val="0000CC"/>
                </a:solidFill>
              </a:rPr>
              <a:t> проживания жилищного фонда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2060847"/>
            <a:ext cx="2664296" cy="55837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Фонд, признаваемый непригодным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347864" y="2060848"/>
            <a:ext cx="2592288" cy="54092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Фонд непригодный для проживания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247612" y="2060847"/>
            <a:ext cx="2664296" cy="5398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Ликвидация или реновация фонда</a:t>
            </a:r>
          </a:p>
        </p:txBody>
      </p:sp>
      <p:sp>
        <p:nvSpPr>
          <p:cNvPr id="5" name="Стрелка вправо 4"/>
          <p:cNvSpPr/>
          <p:nvPr/>
        </p:nvSpPr>
        <p:spPr>
          <a:xfrm>
            <a:off x="3006730" y="2249132"/>
            <a:ext cx="351218" cy="2235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5940152" y="2183711"/>
            <a:ext cx="307460" cy="2567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995936" y="3036790"/>
            <a:ext cx="1512168" cy="20483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Отселение граждан с предостав-лением</a:t>
            </a:r>
          </a:p>
          <a:p>
            <a:pPr algn="ctr"/>
            <a:r>
              <a:rPr lang="ru-RU" b="1" dirty="0"/>
              <a:t>жилья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20241" y="3068960"/>
            <a:ext cx="2679482" cy="57606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Фонд ЖКХ и федеральный проек</a:t>
            </a:r>
            <a:r>
              <a:rPr lang="ru-RU" dirty="0"/>
              <a:t>т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20241" y="3789040"/>
            <a:ext cx="2679482" cy="57606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Региональные адресные программы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20241" y="4509120"/>
            <a:ext cx="2681543" cy="57606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Льготное ипотечное кредитование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20241" y="5229200"/>
            <a:ext cx="2667583" cy="792088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Государственные жилищные сертификаты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371715" y="5607726"/>
            <a:ext cx="2568437" cy="1061633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Предоставление освобождающегося земельного участка под жилую застройку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59492" y="2668270"/>
            <a:ext cx="3059041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00" b="1" dirty="0">
                <a:solidFill>
                  <a:srgbClr val="C00000"/>
                </a:solidFill>
              </a:rPr>
              <a:t>Бюджетные ресурсы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320801" y="2667459"/>
            <a:ext cx="2563707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00" b="1" dirty="0">
                <a:solidFill>
                  <a:srgbClr val="C00000"/>
                </a:solidFill>
              </a:rPr>
              <a:t>Ресурсы бизнеса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247612" y="3036791"/>
            <a:ext cx="2672679" cy="107287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Предоставление отселяемым равноценных помещений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272292" y="4293096"/>
            <a:ext cx="2647999" cy="83001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Компенсация бизнесу  участком вне границ застройки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272291" y="5308554"/>
            <a:ext cx="2647999" cy="105634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Компенсация бизнесу целевой субсидией до 25% стоимости переселений</a:t>
            </a:r>
          </a:p>
        </p:txBody>
      </p:sp>
      <p:sp>
        <p:nvSpPr>
          <p:cNvPr id="26" name="Стрелка вниз 25"/>
          <p:cNvSpPr/>
          <p:nvPr/>
        </p:nvSpPr>
        <p:spPr>
          <a:xfrm>
            <a:off x="4567639" y="2619225"/>
            <a:ext cx="252028" cy="4001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27" name="Стрелка вниз 26"/>
          <p:cNvSpPr/>
          <p:nvPr/>
        </p:nvSpPr>
        <p:spPr>
          <a:xfrm>
            <a:off x="4636204" y="5102639"/>
            <a:ext cx="264182" cy="51172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371715" y="3305168"/>
            <a:ext cx="156766" cy="21760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/>
          <p:cNvSpPr/>
          <p:nvPr/>
        </p:nvSpPr>
        <p:spPr>
          <a:xfrm>
            <a:off x="3528481" y="3919811"/>
            <a:ext cx="467455" cy="2623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право 29"/>
          <p:cNvSpPr/>
          <p:nvPr/>
        </p:nvSpPr>
        <p:spPr>
          <a:xfrm>
            <a:off x="3013490" y="3195175"/>
            <a:ext cx="325510" cy="252028"/>
          </a:xfrm>
          <a:prstGeom prst="rightArrow">
            <a:avLst>
              <a:gd name="adj1" fmla="val 4184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право 30"/>
          <p:cNvSpPr/>
          <p:nvPr/>
        </p:nvSpPr>
        <p:spPr>
          <a:xfrm>
            <a:off x="3006730" y="3930088"/>
            <a:ext cx="346080" cy="2520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право 31"/>
          <p:cNvSpPr/>
          <p:nvPr/>
        </p:nvSpPr>
        <p:spPr>
          <a:xfrm>
            <a:off x="3016682" y="4665001"/>
            <a:ext cx="346080" cy="2520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право 32"/>
          <p:cNvSpPr/>
          <p:nvPr/>
        </p:nvSpPr>
        <p:spPr>
          <a:xfrm>
            <a:off x="3011868" y="5302948"/>
            <a:ext cx="346080" cy="2520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 влево 33"/>
          <p:cNvSpPr/>
          <p:nvPr/>
        </p:nvSpPr>
        <p:spPr>
          <a:xfrm>
            <a:off x="5508104" y="3388281"/>
            <a:ext cx="739508" cy="25674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AEA9A9-D1E9-48DE-B821-4104686F1BE9}"/>
              </a:ext>
            </a:extLst>
          </p:cNvPr>
          <p:cNvSpPr txBox="1">
            <a:spLocks/>
          </p:cNvSpPr>
          <p:nvPr/>
        </p:nvSpPr>
        <p:spPr bwMode="auto">
          <a:xfrm>
            <a:off x="185716" y="0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7687B76C-4E46-40AD-ABA9-45894C21B8A9}"/>
              </a:ext>
            </a:extLst>
          </p:cNvPr>
          <p:cNvSpPr/>
          <p:nvPr/>
        </p:nvSpPr>
        <p:spPr>
          <a:xfrm>
            <a:off x="333872" y="511470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3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Энергоэффективность, реновация, реконструкция и капитальный ремонт жилищного фонда</a:t>
            </a:r>
            <a:endParaRPr lang="ru-RU" sz="23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5998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6875463" y="63817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299CC1A4-38A4-4CCC-B01C-D0E95BA06A9C}" type="slidenum">
              <a:rPr lang="ru-RU" altLang="ru-RU" sz="1400" smtClean="0">
                <a:latin typeface="Arial" charset="0"/>
              </a:rPr>
              <a:pPr>
                <a:spcBef>
                  <a:spcPct val="0"/>
                </a:spcBef>
                <a:buFontTx/>
                <a:buNone/>
                <a:defRPr/>
              </a:pPr>
              <a:t>19</a:t>
            </a:fld>
            <a:endParaRPr lang="ru-RU" altLang="ru-RU" sz="1400" dirty="0">
              <a:latin typeface="Arial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11470" y="4847119"/>
            <a:ext cx="8746813" cy="95814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Целевые показатели:</a:t>
            </a:r>
          </a:p>
          <a:p>
            <a:pPr lvl="0" algn="just">
              <a:tabLst>
                <a:tab pos="540385" algn="l"/>
              </a:tabLst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стабилизация доли износа жилищного фонда за счет эффективности программ капремонта;</a:t>
            </a:r>
          </a:p>
          <a:p>
            <a:pPr lvl="0" algn="just">
              <a:tabLst>
                <a:tab pos="540385" algn="l"/>
              </a:tabLst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достижение баланса между ежегодными объемами признания и расселения аварийного жилищного фонда на уровне 3,1 млн кв. м.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1470" y="1402887"/>
            <a:ext cx="4268021" cy="332225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Проблемы:</a:t>
            </a:r>
          </a:p>
          <a:p>
            <a:pPr lvl="0" algn="just">
              <a:tabLst>
                <a:tab pos="540385" algn="l"/>
              </a:tabLst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Высокий износ жилищного фонда, построенного в период 1955-1970 годы (1 млрд кв. м) </a:t>
            </a:r>
          </a:p>
          <a:p>
            <a:pPr lvl="0" algn="just">
              <a:tabLst>
                <a:tab pos="540385" algn="l"/>
              </a:tabLst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Прирост доли аварийного и ветхого жилья с 0,3% в 2000 году до 0,7% в 2019 году </a:t>
            </a:r>
          </a:p>
          <a:p>
            <a:pPr lvl="0" algn="just">
              <a:tabLst>
                <a:tab pos="540385" algn="l"/>
              </a:tabLst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отсутствие актуальных сведений об эксплуатационном состоянии МКД</a:t>
            </a:r>
          </a:p>
          <a:p>
            <a:pPr lvl="0" algn="just">
              <a:tabLst>
                <a:tab pos="540385" algn="l"/>
              </a:tabLst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Низкий уровень привлечения внебюджетных источников для расселения аварийного жилья; </a:t>
            </a:r>
          </a:p>
          <a:p>
            <a:pPr lvl="0" algn="just">
              <a:tabLst>
                <a:tab pos="540385" algn="l"/>
              </a:tabLst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Отсутствие мотивированного заказчика для проведения работ по повышению энергоэффективности МКД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64512" y="1402888"/>
            <a:ext cx="4268018" cy="332225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Задачи:</a:t>
            </a:r>
          </a:p>
          <a:p>
            <a:pPr eaLnBrk="0" hangingPunct="0">
              <a:defRPr/>
            </a:pPr>
            <a:r>
              <a:rPr lang="ru-RU" sz="1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Повышение качества реализации программ капитального ремонта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Переход от капремонта по нормативным срокам к ремонту по фактическому состоянию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Разработка и реализация региональных программ реновации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Расширение инструментов расселения аварийного жилищного фонда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Разработка и внедрение «энергоэффективных» стандартов при капитальном ремонте, реконструкции и модернизации жилья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7544" y="5927240"/>
            <a:ext cx="8136904" cy="77239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Повышение комфортности городской среды требует особого внимания к техническому состоянию жилищного фонда 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8FDE37-6804-4667-BD31-BE3034215521}"/>
              </a:ext>
            </a:extLst>
          </p:cNvPr>
          <p:cNvSpPr txBox="1">
            <a:spLocks/>
          </p:cNvSpPr>
          <p:nvPr/>
        </p:nvSpPr>
        <p:spPr bwMode="auto">
          <a:xfrm>
            <a:off x="185716" y="0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73B7CFD-686C-43F0-815A-0D1F980C4C10}"/>
              </a:ext>
            </a:extLst>
          </p:cNvPr>
          <p:cNvSpPr/>
          <p:nvPr/>
        </p:nvSpPr>
        <p:spPr>
          <a:xfrm>
            <a:off x="333872" y="511470"/>
            <a:ext cx="835292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Энергоэффективность, реновация, реконструкция и капитальный ремонт жилищного фонда</a:t>
            </a:r>
            <a:endParaRPr lang="ru-RU" sz="22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947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299" y="722389"/>
            <a:ext cx="8856986" cy="6069930"/>
          </a:xfrm>
        </p:spPr>
        <p:txBody>
          <a:bodyPr/>
          <a:lstStyle/>
          <a:p>
            <a:pPr marL="0" indent="0" algn="just">
              <a:buNone/>
            </a:pPr>
            <a:r>
              <a:rPr lang="ru-RU" sz="1700" b="1" dirty="0">
                <a:solidFill>
                  <a:srgbClr val="FF0000"/>
                </a:solidFill>
              </a:rPr>
              <a:t>Доля</a:t>
            </a:r>
            <a:r>
              <a:rPr lang="ru-RU" sz="1700" dirty="0"/>
              <a:t> </a:t>
            </a:r>
            <a:r>
              <a:rPr lang="ru-RU" sz="1700" b="1" dirty="0"/>
              <a:t>частных инвестиций в 2019 году в основные фонды –</a:t>
            </a:r>
            <a:r>
              <a:rPr lang="ru-RU" sz="1700" dirty="0"/>
              <a:t> </a:t>
            </a:r>
            <a:r>
              <a:rPr lang="ru-RU" sz="1700" b="1" dirty="0">
                <a:solidFill>
                  <a:srgbClr val="FF0000"/>
                </a:solidFill>
              </a:rPr>
              <a:t>85,4%</a:t>
            </a:r>
            <a:r>
              <a:rPr lang="ru-RU" sz="1700" dirty="0"/>
              <a:t>, </a:t>
            </a:r>
            <a:r>
              <a:rPr lang="ru-RU" sz="1700" b="1" dirty="0"/>
              <a:t>государственных инвестиций – </a:t>
            </a:r>
            <a:r>
              <a:rPr lang="ru-RU" sz="1700" b="1" dirty="0">
                <a:solidFill>
                  <a:srgbClr val="FF0000"/>
                </a:solidFill>
              </a:rPr>
              <a:t>14,6%.</a:t>
            </a:r>
          </a:p>
          <a:p>
            <a:pPr marL="0" indent="0" algn="just">
              <a:buNone/>
            </a:pPr>
            <a:r>
              <a:rPr lang="ru-RU" sz="1700" b="1" dirty="0"/>
              <a:t>Распределение инвестиций в 2019 году в жилищное строительство: частные</a:t>
            </a:r>
            <a:r>
              <a:rPr lang="ru-RU" sz="1700" b="1" dirty="0">
                <a:solidFill>
                  <a:srgbClr val="FF0000"/>
                </a:solidFill>
              </a:rPr>
              <a:t> – 97,1%, </a:t>
            </a:r>
            <a:r>
              <a:rPr lang="ru-RU" sz="1700" b="1" dirty="0"/>
              <a:t>государственные </a:t>
            </a:r>
            <a:r>
              <a:rPr lang="ru-RU" sz="1700" b="1" dirty="0">
                <a:solidFill>
                  <a:srgbClr val="FF0000"/>
                </a:solidFill>
              </a:rPr>
              <a:t>– 2,2%, </a:t>
            </a:r>
            <a:r>
              <a:rPr lang="ru-RU" sz="1700" b="1" dirty="0"/>
              <a:t>прочие </a:t>
            </a:r>
            <a:r>
              <a:rPr lang="ru-RU" sz="1700" b="1" dirty="0">
                <a:solidFill>
                  <a:srgbClr val="FF0000"/>
                </a:solidFill>
              </a:rPr>
              <a:t>– 0,7% </a:t>
            </a:r>
            <a:r>
              <a:rPr lang="ru-RU" sz="1700" b="1" dirty="0"/>
              <a:t>(годовой оборот около</a:t>
            </a:r>
            <a:r>
              <a:rPr lang="ru-RU" sz="1700" b="1" dirty="0">
                <a:solidFill>
                  <a:srgbClr val="FF0000"/>
                </a:solidFill>
              </a:rPr>
              <a:t> –  4 трлн руб. </a:t>
            </a:r>
            <a:r>
              <a:rPr lang="ru-RU" sz="1700" b="1" dirty="0"/>
              <a:t>из них  2 трлн. руб. – МКД,  2 трлн. руб. – неучтенные дома ИЖС и отделочные работы).</a:t>
            </a:r>
          </a:p>
          <a:p>
            <a:pPr marL="0" indent="0" algn="just">
              <a:buNone/>
            </a:pPr>
            <a:r>
              <a:rPr lang="ru-RU" sz="1700" b="1" dirty="0">
                <a:solidFill>
                  <a:srgbClr val="FF0000"/>
                </a:solidFill>
                <a:cs typeface="Arial" panose="020B0604020202020204" pitchFamily="34" charset="0"/>
              </a:rPr>
              <a:t>Доля</a:t>
            </a:r>
            <a:r>
              <a:rPr lang="ru-RU" sz="1700" b="1" dirty="0">
                <a:cs typeface="Arial" panose="020B0604020202020204" pitchFamily="34" charset="0"/>
              </a:rPr>
              <a:t> строительной отрасли, промышленности стройматериалов и ЖКХ в 2019 году в отношении </a:t>
            </a:r>
            <a:r>
              <a:rPr lang="ru-RU" sz="1700" b="1" dirty="0">
                <a:solidFill>
                  <a:srgbClr val="FF0000"/>
                </a:solidFill>
                <a:cs typeface="Arial" panose="020B0604020202020204" pitchFamily="34" charset="0"/>
              </a:rPr>
              <a:t>к ВВП – 14,5%: </a:t>
            </a:r>
            <a:r>
              <a:rPr lang="ru-RU" sz="1700" b="1" dirty="0">
                <a:cs typeface="Arial" panose="020B0604020202020204" pitchFamily="34" charset="0"/>
              </a:rPr>
              <a:t>строительство – </a:t>
            </a:r>
            <a:r>
              <a:rPr lang="en-US" sz="1700" b="1" dirty="0">
                <a:cs typeface="Arial" panose="020B0604020202020204" pitchFamily="34" charset="0"/>
              </a:rPr>
              <a:t>9</a:t>
            </a:r>
            <a:r>
              <a:rPr lang="ru-RU" sz="1700" b="1" dirty="0">
                <a:cs typeface="Arial" panose="020B0604020202020204" pitchFamily="34" charset="0"/>
              </a:rPr>
              <a:t>,</a:t>
            </a:r>
            <a:r>
              <a:rPr lang="en-US" sz="1700" b="1" dirty="0">
                <a:cs typeface="Arial" panose="020B0604020202020204" pitchFamily="34" charset="0"/>
              </a:rPr>
              <a:t>1</a:t>
            </a:r>
            <a:r>
              <a:rPr lang="ru-RU" sz="1700" b="1" dirty="0">
                <a:cs typeface="Arial" panose="020B0604020202020204" pitchFamily="34" charset="0"/>
              </a:rPr>
              <a:t>3 трлн. руб., ЖКХ – 5,</a:t>
            </a:r>
            <a:r>
              <a:rPr lang="en-US" sz="1700" b="1" dirty="0">
                <a:cs typeface="Arial" panose="020B0604020202020204" pitchFamily="34" charset="0"/>
              </a:rPr>
              <a:t>4</a:t>
            </a:r>
            <a:r>
              <a:rPr lang="ru-RU" sz="1700" b="1" dirty="0">
                <a:cs typeface="Arial" panose="020B0604020202020204" pitchFamily="34" charset="0"/>
              </a:rPr>
              <a:t> трлн. руб., стройматериалы – 1,</a:t>
            </a:r>
            <a:r>
              <a:rPr lang="en-US" sz="1700" b="1" dirty="0">
                <a:cs typeface="Arial" panose="020B0604020202020204" pitchFamily="34" charset="0"/>
              </a:rPr>
              <a:t>6</a:t>
            </a:r>
            <a:r>
              <a:rPr lang="ru-RU" sz="1700" b="1" dirty="0">
                <a:cs typeface="Arial" panose="020B0604020202020204" pitchFamily="34" charset="0"/>
              </a:rPr>
              <a:t> трлн. руб., </a:t>
            </a:r>
            <a:r>
              <a:rPr lang="ru-RU" sz="1700" b="1" dirty="0">
                <a:solidFill>
                  <a:srgbClr val="FF0000"/>
                </a:solidFill>
                <a:cs typeface="Arial" panose="020B0604020202020204" pitchFamily="34" charset="0"/>
              </a:rPr>
              <a:t>итого – около 1</a:t>
            </a:r>
            <a:r>
              <a:rPr lang="en-US" sz="1700" b="1" dirty="0">
                <a:solidFill>
                  <a:srgbClr val="FF0000"/>
                </a:solidFill>
                <a:cs typeface="Arial" panose="020B0604020202020204" pitchFamily="34" charset="0"/>
              </a:rPr>
              <a:t>6</a:t>
            </a:r>
            <a:r>
              <a:rPr lang="ru-RU" sz="1700" b="1" dirty="0">
                <a:solidFill>
                  <a:srgbClr val="FF0000"/>
                </a:solidFill>
                <a:cs typeface="Arial" panose="020B0604020202020204" pitchFamily="34" charset="0"/>
              </a:rPr>
              <a:t> трлн. руб.</a:t>
            </a:r>
            <a:endParaRPr lang="ru-RU" sz="1700" b="1" dirty="0">
              <a:solidFill>
                <a:srgbClr val="FF0000"/>
              </a:solidFill>
            </a:endParaRPr>
          </a:p>
          <a:p>
            <a:pPr algn="just"/>
            <a:r>
              <a:rPr lang="ru-RU" sz="1700" b="1" dirty="0">
                <a:solidFill>
                  <a:srgbClr val="0000CC"/>
                </a:solidFill>
              </a:rPr>
              <a:t>В строительной отрасли </a:t>
            </a:r>
            <a:r>
              <a:rPr lang="ru-RU" sz="1700" dirty="0">
                <a:solidFill>
                  <a:srgbClr val="0000CC"/>
                </a:solidFill>
              </a:rPr>
              <a:t>в 2019 году работало всего – </a:t>
            </a:r>
            <a:r>
              <a:rPr lang="ru-RU" sz="1700" b="1" dirty="0">
                <a:solidFill>
                  <a:srgbClr val="0000CC"/>
                </a:solidFill>
              </a:rPr>
              <a:t>279,5 тыс. предприятий,</a:t>
            </a:r>
            <a:r>
              <a:rPr lang="ru-RU" sz="1700" dirty="0">
                <a:solidFill>
                  <a:srgbClr val="0000CC"/>
                </a:solidFill>
              </a:rPr>
              <a:t>  </a:t>
            </a:r>
            <a:r>
              <a:rPr lang="ru-RU" sz="1700" b="1" dirty="0"/>
              <a:t>было занято </a:t>
            </a:r>
            <a:r>
              <a:rPr lang="ru-RU" sz="1700" dirty="0"/>
              <a:t>более </a:t>
            </a:r>
            <a:r>
              <a:rPr lang="ru-RU" sz="1700" b="1" dirty="0"/>
              <a:t>6,35 млн человек</a:t>
            </a:r>
            <a:r>
              <a:rPr lang="ru-RU" sz="1700" dirty="0">
                <a:solidFill>
                  <a:srgbClr val="0000CC"/>
                </a:solidFill>
              </a:rPr>
              <a:t>.</a:t>
            </a:r>
          </a:p>
          <a:p>
            <a:pPr algn="just"/>
            <a:r>
              <a:rPr lang="ru-RU" sz="1700" b="1" dirty="0">
                <a:solidFill>
                  <a:srgbClr val="0000CC"/>
                </a:solidFill>
              </a:rPr>
              <a:t>В СРО </a:t>
            </a:r>
            <a:r>
              <a:rPr lang="ru-RU" sz="1700" dirty="0">
                <a:solidFill>
                  <a:srgbClr val="0000CC"/>
                </a:solidFill>
              </a:rPr>
              <a:t>в 2019 году </a:t>
            </a:r>
            <a:r>
              <a:rPr lang="ru-RU" sz="1700" b="1" dirty="0">
                <a:solidFill>
                  <a:srgbClr val="0000CC"/>
                </a:solidFill>
              </a:rPr>
              <a:t>состояло</a:t>
            </a:r>
            <a:r>
              <a:rPr lang="ru-RU" sz="1700" dirty="0">
                <a:solidFill>
                  <a:srgbClr val="0000CC"/>
                </a:solidFill>
              </a:rPr>
              <a:t> </a:t>
            </a:r>
            <a:r>
              <a:rPr lang="ru-RU" sz="1700" b="1" dirty="0">
                <a:solidFill>
                  <a:srgbClr val="0000CC"/>
                </a:solidFill>
              </a:rPr>
              <a:t>150 тыс. предприятий</a:t>
            </a:r>
            <a:r>
              <a:rPr lang="ru-RU" sz="1700" dirty="0">
                <a:solidFill>
                  <a:srgbClr val="0000CC"/>
                </a:solidFill>
              </a:rPr>
              <a:t>, в том числе: </a:t>
            </a:r>
            <a:r>
              <a:rPr lang="ru-RU" sz="1700" b="1" dirty="0">
                <a:solidFill>
                  <a:srgbClr val="0000CC"/>
                </a:solidFill>
              </a:rPr>
              <a:t>в строительных</a:t>
            </a:r>
            <a:r>
              <a:rPr lang="ru-RU" sz="1700" dirty="0">
                <a:solidFill>
                  <a:srgbClr val="0000CC"/>
                </a:solidFill>
              </a:rPr>
              <a:t> – </a:t>
            </a:r>
            <a:r>
              <a:rPr lang="ru-RU" sz="1700" b="1" dirty="0">
                <a:solidFill>
                  <a:srgbClr val="0000CC"/>
                </a:solidFill>
              </a:rPr>
              <a:t>95 тыс. предприятий</a:t>
            </a:r>
            <a:r>
              <a:rPr lang="ru-RU" sz="1700" dirty="0">
                <a:solidFill>
                  <a:srgbClr val="0000CC"/>
                </a:solidFill>
              </a:rPr>
              <a:t>, </a:t>
            </a:r>
            <a:r>
              <a:rPr lang="ru-RU" sz="1700" b="1" dirty="0">
                <a:solidFill>
                  <a:srgbClr val="0000CC"/>
                </a:solidFill>
              </a:rPr>
              <a:t>в проектных и изыскательских </a:t>
            </a:r>
            <a:r>
              <a:rPr lang="ru-RU" sz="1700" dirty="0">
                <a:solidFill>
                  <a:srgbClr val="0000CC"/>
                </a:solidFill>
              </a:rPr>
              <a:t>– </a:t>
            </a:r>
            <a:r>
              <a:rPr lang="ru-RU" sz="1700" b="1" dirty="0">
                <a:solidFill>
                  <a:srgbClr val="0000CC"/>
                </a:solidFill>
              </a:rPr>
              <a:t>60 тыс. предприятий</a:t>
            </a:r>
            <a:r>
              <a:rPr lang="ru-RU" sz="1700" dirty="0">
                <a:solidFill>
                  <a:srgbClr val="0000CC"/>
                </a:solidFill>
              </a:rPr>
              <a:t>.</a:t>
            </a:r>
          </a:p>
          <a:p>
            <a:pPr algn="just"/>
            <a:r>
              <a:rPr lang="ru-RU" sz="1700" b="1" dirty="0">
                <a:solidFill>
                  <a:srgbClr val="0000CC"/>
                </a:solidFill>
              </a:rPr>
              <a:t>В сфере ЖКХ </a:t>
            </a:r>
            <a:r>
              <a:rPr lang="ru-RU" sz="1700" dirty="0">
                <a:solidFill>
                  <a:srgbClr val="0000CC"/>
                </a:solidFill>
              </a:rPr>
              <a:t>работало </a:t>
            </a:r>
            <a:r>
              <a:rPr lang="ru-RU" sz="1700" b="1" dirty="0">
                <a:solidFill>
                  <a:srgbClr val="0000CC"/>
                </a:solidFill>
              </a:rPr>
              <a:t>118,8 тыс. организаций </a:t>
            </a:r>
            <a:r>
              <a:rPr lang="ru-RU" sz="1700" dirty="0">
                <a:solidFill>
                  <a:srgbClr val="0000CC"/>
                </a:solidFill>
              </a:rPr>
              <a:t>и </a:t>
            </a:r>
            <a:r>
              <a:rPr lang="ru-RU" sz="1700" b="1" dirty="0"/>
              <a:t>было занято </a:t>
            </a:r>
            <a:r>
              <a:rPr lang="ru-RU" sz="1700" dirty="0"/>
              <a:t>около </a:t>
            </a:r>
            <a:r>
              <a:rPr lang="ru-RU" sz="1700" b="1" dirty="0"/>
              <a:t>3 млн человек</a:t>
            </a:r>
            <a:r>
              <a:rPr lang="ru-RU" sz="1700" dirty="0"/>
              <a:t>.</a:t>
            </a:r>
          </a:p>
          <a:p>
            <a:pPr marL="0" indent="0" algn="just">
              <a:buNone/>
            </a:pPr>
            <a:endParaRPr lang="ru-RU" sz="500" dirty="0">
              <a:solidFill>
                <a:srgbClr val="0000CC"/>
              </a:solidFill>
            </a:endParaRPr>
          </a:p>
          <a:p>
            <a:pPr marL="0" indent="0" algn="just">
              <a:buNone/>
            </a:pPr>
            <a:r>
              <a:rPr lang="ru-RU" sz="1700" b="1" dirty="0">
                <a:solidFill>
                  <a:srgbClr val="FF0000"/>
                </a:solidFill>
              </a:rPr>
              <a:t>Государство, </a:t>
            </a:r>
            <a:r>
              <a:rPr lang="ru-RU" sz="1700" b="1" dirty="0"/>
              <a:t>осуществляя реформы в строительной отрасли и ЖКХ, </a:t>
            </a:r>
            <a:r>
              <a:rPr lang="ru-RU" sz="1700" b="1" dirty="0">
                <a:solidFill>
                  <a:srgbClr val="FF0000"/>
                </a:solidFill>
              </a:rPr>
              <a:t>обеспечило:</a:t>
            </a:r>
            <a:r>
              <a:rPr lang="ru-RU" sz="1700" b="1" dirty="0"/>
              <a:t> </a:t>
            </a:r>
          </a:p>
          <a:p>
            <a:pPr marL="0" indent="0" algn="just">
              <a:buNone/>
            </a:pPr>
            <a:r>
              <a:rPr lang="ru-RU" sz="1700" b="1" dirty="0">
                <a:solidFill>
                  <a:srgbClr val="FF0000"/>
                </a:solidFill>
              </a:rPr>
              <a:t>Изменение структуры собственности </a:t>
            </a:r>
            <a:r>
              <a:rPr lang="ru-RU" sz="1700" b="1" dirty="0"/>
              <a:t>и перевод: </a:t>
            </a:r>
            <a:r>
              <a:rPr lang="ru-RU" sz="1700" b="1" dirty="0">
                <a:solidFill>
                  <a:srgbClr val="FF0000"/>
                </a:solidFill>
              </a:rPr>
              <a:t>в частную собственность </a:t>
            </a:r>
            <a:r>
              <a:rPr lang="ru-RU" sz="1700" b="1" dirty="0"/>
              <a:t>строительной отрасли </a:t>
            </a:r>
            <a:r>
              <a:rPr lang="ru-RU" sz="1700" b="1" dirty="0">
                <a:solidFill>
                  <a:srgbClr val="FF0000"/>
                </a:solidFill>
              </a:rPr>
              <a:t>–</a:t>
            </a:r>
            <a:r>
              <a:rPr lang="ru-RU" sz="1700" b="1" dirty="0"/>
              <a:t> </a:t>
            </a:r>
            <a:r>
              <a:rPr lang="ru-RU" sz="1700" b="1" dirty="0">
                <a:solidFill>
                  <a:srgbClr val="FF0000"/>
                </a:solidFill>
              </a:rPr>
              <a:t>на 99,1%; </a:t>
            </a:r>
            <a:r>
              <a:rPr lang="ru-RU" sz="1700" b="1" dirty="0"/>
              <a:t>жилищного фонда </a:t>
            </a:r>
            <a:r>
              <a:rPr lang="ru-RU" sz="1700" b="1" dirty="0">
                <a:solidFill>
                  <a:srgbClr val="FF0000"/>
                </a:solidFill>
              </a:rPr>
              <a:t>– на 91,8%;</a:t>
            </a:r>
            <a:r>
              <a:rPr lang="ru-RU" sz="1700" b="1" dirty="0"/>
              <a:t> перевод этих сфер на самоокупаемость, самофинансирование, самоуправление и саморегулирование;</a:t>
            </a:r>
          </a:p>
          <a:p>
            <a:pPr marL="0" indent="0" algn="just">
              <a:buNone/>
            </a:pPr>
            <a:r>
              <a:rPr lang="ru-RU" sz="1700" b="1" dirty="0">
                <a:solidFill>
                  <a:srgbClr val="FF0000"/>
                </a:solidFill>
              </a:rPr>
              <a:t>Гарантированную</a:t>
            </a:r>
            <a:r>
              <a:rPr lang="ru-RU" sz="1700" b="1" dirty="0"/>
              <a:t> реализацию конституционных </a:t>
            </a:r>
            <a:r>
              <a:rPr lang="ru-RU" sz="1700" b="1" dirty="0">
                <a:solidFill>
                  <a:srgbClr val="FF0000"/>
                </a:solidFill>
              </a:rPr>
              <a:t>прав граждан; финансирование: строительства  объектов общегосударственной инфраструктуры; оплаты для </a:t>
            </a:r>
            <a:r>
              <a:rPr lang="ru-RU" sz="1700" b="1" dirty="0"/>
              <a:t>отдельных категорий граждан части </a:t>
            </a:r>
            <a:r>
              <a:rPr lang="ru-RU" sz="1700" b="1" dirty="0">
                <a:solidFill>
                  <a:srgbClr val="FF0000"/>
                </a:solidFill>
              </a:rPr>
              <a:t>услуг ЖКХ </a:t>
            </a:r>
            <a:r>
              <a:rPr lang="ru-RU" sz="1700" b="1" dirty="0"/>
              <a:t>и полностью или частично </a:t>
            </a:r>
            <a:r>
              <a:rPr lang="ru-RU" sz="1700" b="1" dirty="0">
                <a:solidFill>
                  <a:srgbClr val="FF0000"/>
                </a:solidFill>
              </a:rPr>
              <a:t>– покупки жилья, </a:t>
            </a:r>
            <a:r>
              <a:rPr lang="ru-RU" sz="1700" b="1" dirty="0"/>
              <a:t>в том числе посредством</a:t>
            </a:r>
            <a:r>
              <a:rPr lang="ru-RU" sz="1700" b="1" dirty="0">
                <a:solidFill>
                  <a:srgbClr val="FF0000"/>
                </a:solidFill>
              </a:rPr>
              <a:t> выдачи ГЖС и субсидирования процентных ставок </a:t>
            </a:r>
            <a:r>
              <a:rPr lang="ru-RU" sz="1700" b="1" dirty="0"/>
              <a:t>по ипотеке.</a:t>
            </a:r>
          </a:p>
          <a:p>
            <a:pPr algn="just"/>
            <a:endParaRPr lang="en-US" sz="21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04448" y="6453336"/>
            <a:ext cx="432048" cy="404664"/>
          </a:xfrm>
        </p:spPr>
        <p:txBody>
          <a:bodyPr/>
          <a:lstStyle/>
          <a:p>
            <a:pPr>
              <a:defRPr/>
            </a:pPr>
            <a:fld id="{683A721E-FD57-4065-A2A2-12CE202D0B49}" type="slidenum">
              <a:rPr lang="ru-RU" sz="1400" smtClean="0">
                <a:solidFill>
                  <a:schemeClr val="tx1"/>
                </a:solidFill>
              </a:rPr>
              <a:pPr>
                <a:defRPr/>
              </a:pPr>
              <a:t>2</a:t>
            </a:fld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3AE3F0BF-EE9A-49D6-B22A-9471AFDCF838}"/>
              </a:ext>
            </a:extLst>
          </p:cNvPr>
          <p:cNvSpPr txBox="1">
            <a:spLocks/>
          </p:cNvSpPr>
          <p:nvPr/>
        </p:nvSpPr>
        <p:spPr bwMode="auto">
          <a:xfrm>
            <a:off x="129296" y="76560"/>
            <a:ext cx="8892989" cy="645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Текущая ситуация и основные проблемы</a:t>
            </a:r>
          </a:p>
        </p:txBody>
      </p:sp>
    </p:spTree>
    <p:extLst>
      <p:ext uri="{BB962C8B-B14F-4D97-AF65-F5344CB8AC3E}">
        <p14:creationId xmlns:p14="http://schemas.microsoft.com/office/powerpoint/2010/main" val="33137924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876256" y="6356350"/>
            <a:ext cx="2133600" cy="365125"/>
          </a:xfrm>
        </p:spPr>
        <p:txBody>
          <a:bodyPr/>
          <a:lstStyle/>
          <a:p>
            <a:pPr>
              <a:defRPr/>
            </a:pPr>
            <a:fld id="{683A721E-FD57-4065-A2A2-12CE202D0B49}" type="slidenum">
              <a:rPr lang="ru-RU" sz="1400" smtClean="0">
                <a:solidFill>
                  <a:schemeClr val="tx1"/>
                </a:solidFill>
              </a:rPr>
              <a:pPr>
                <a:defRPr/>
              </a:pPr>
              <a:t>20</a:t>
            </a:fld>
            <a:endParaRPr lang="ru-RU" sz="1400" dirty="0">
              <a:solidFill>
                <a:schemeClr val="tx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920" y="1412776"/>
            <a:ext cx="8110512" cy="5126724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475656" y="5661248"/>
            <a:ext cx="1656184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1449264" y="5600273"/>
            <a:ext cx="15385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проекта объекта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076056" y="6021288"/>
            <a:ext cx="360040" cy="1985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5020718" y="5982444"/>
            <a:ext cx="2922338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информационного моделирования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707904" y="6266769"/>
            <a:ext cx="3888432" cy="1865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3622796" y="6220207"/>
            <a:ext cx="1593706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к проектированию</a:t>
            </a:r>
          </a:p>
        </p:txBody>
      </p:sp>
      <p:cxnSp>
        <p:nvCxnSpPr>
          <p:cNvPr id="14" name="Прямая соединительная линия 13"/>
          <p:cNvCxnSpPr>
            <a:cxnSpLocks/>
          </p:cNvCxnSpPr>
          <p:nvPr/>
        </p:nvCxnSpPr>
        <p:spPr>
          <a:xfrm>
            <a:off x="461284" y="2718489"/>
            <a:ext cx="8254528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cxnSpLocks/>
          </p:cNvCxnSpPr>
          <p:nvPr/>
        </p:nvCxnSpPr>
        <p:spPr>
          <a:xfrm flipH="1">
            <a:off x="578785" y="2616966"/>
            <a:ext cx="122343" cy="183073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cxnSpLocks/>
          </p:cNvCxnSpPr>
          <p:nvPr/>
        </p:nvCxnSpPr>
        <p:spPr>
          <a:xfrm flipH="1">
            <a:off x="2503829" y="2633498"/>
            <a:ext cx="131934" cy="177152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cxnSpLocks/>
          </p:cNvCxnSpPr>
          <p:nvPr/>
        </p:nvCxnSpPr>
        <p:spPr>
          <a:xfrm flipH="1">
            <a:off x="7425380" y="2600835"/>
            <a:ext cx="154442" cy="215334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cxnSpLocks/>
          </p:cNvCxnSpPr>
          <p:nvPr/>
        </p:nvCxnSpPr>
        <p:spPr>
          <a:xfrm flipH="1">
            <a:off x="8336583" y="2600835"/>
            <a:ext cx="144016" cy="201405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223827" y="2379642"/>
            <a:ext cx="7120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18-25%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720029" y="2391484"/>
            <a:ext cx="7120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70-80%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440540" y="2282029"/>
            <a:ext cx="5421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5-8%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10098" y="3161058"/>
            <a:ext cx="11223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/>
              <a:t>(Снос и </a:t>
            </a:r>
            <a:br>
              <a:rPr lang="ru-RU" sz="1200" b="1" dirty="0"/>
            </a:br>
            <a:r>
              <a:rPr lang="ru-RU" sz="1200" b="1" dirty="0"/>
              <a:t>утилизация)</a:t>
            </a:r>
          </a:p>
        </p:txBody>
      </p:sp>
      <p:sp>
        <p:nvSpPr>
          <p:cNvPr id="28" name="Заголовок 2">
            <a:extLst>
              <a:ext uri="{FF2B5EF4-FFF2-40B4-BE49-F238E27FC236}">
                <a16:creationId xmlns:a16="http://schemas.microsoft.com/office/drawing/2014/main" id="{1CF82E95-9FBD-4F7B-AB35-08C8B2F2B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3" y="490551"/>
            <a:ext cx="9067800" cy="59615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Архитектурно-строительное проектирование и инженерные изыскания</a:t>
            </a:r>
          </a:p>
        </p:txBody>
      </p:sp>
      <p:sp>
        <p:nvSpPr>
          <p:cNvPr id="29" name="Заголовок 1">
            <a:extLst>
              <a:ext uri="{FF2B5EF4-FFF2-40B4-BE49-F238E27FC236}">
                <a16:creationId xmlns:a16="http://schemas.microsoft.com/office/drawing/2014/main" id="{38CD3357-D4DF-4D5C-9C8F-A26546D5DE49}"/>
              </a:ext>
            </a:extLst>
          </p:cNvPr>
          <p:cNvSpPr txBox="1">
            <a:spLocks/>
          </p:cNvSpPr>
          <p:nvPr/>
        </p:nvSpPr>
        <p:spPr bwMode="auto">
          <a:xfrm>
            <a:off x="185716" y="42392"/>
            <a:ext cx="8805664" cy="415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-11518" y="1024499"/>
            <a:ext cx="9102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00FF"/>
                </a:solidFill>
                <a:latin typeface="+mj-lt"/>
              </a:rPr>
              <a:t>Влияние затрат на проектирование и инженерные изыскания на интегральную стоимость жизненного цикла объекта капитального строительства</a:t>
            </a:r>
          </a:p>
        </p:txBody>
      </p:sp>
    </p:spTree>
    <p:extLst>
      <p:ext uri="{BB962C8B-B14F-4D97-AF65-F5344CB8AC3E}">
        <p14:creationId xmlns:p14="http://schemas.microsoft.com/office/powerpoint/2010/main" val="31414631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6875463" y="63817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A697E141-D962-421A-BE66-01A204E68A28}" type="slidenum">
              <a:rPr lang="ru-RU" altLang="ru-RU" sz="1400" smtClean="0">
                <a:latin typeface="Arial" charset="0"/>
              </a:rPr>
              <a:pPr>
                <a:spcBef>
                  <a:spcPct val="0"/>
                </a:spcBef>
                <a:buFontTx/>
                <a:buNone/>
                <a:defRPr/>
              </a:pPr>
              <a:t>21</a:t>
            </a:fld>
            <a:endParaRPr lang="ru-RU" altLang="ru-RU" sz="1400" dirty="0">
              <a:latin typeface="Arial" charset="0"/>
            </a:endParaRPr>
          </a:p>
        </p:txBody>
      </p:sp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27485" y="476672"/>
            <a:ext cx="9067800" cy="86476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Архитектурно-строительное проектирование и инженерные изыскания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42875" y="1341437"/>
            <a:ext cx="4429125" cy="309567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Проблемы:</a:t>
            </a:r>
          </a:p>
          <a:p>
            <a:pPr>
              <a:defRPr/>
            </a:pPr>
            <a:r>
              <a:rPr lang="ru-RU" sz="1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Несовершенство системы ценообразования в отношении ПиР</a:t>
            </a:r>
          </a:p>
          <a:p>
            <a:pPr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Неурегулированные вопросы стадийности проектирования</a:t>
            </a:r>
          </a:p>
          <a:p>
            <a:pPr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Избыточные административные барьеры при согласовании проектной документации</a:t>
            </a:r>
          </a:p>
          <a:p>
            <a:pPr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Падение качества подготовки кадров, отсутствие требований к квалификации заказчиков</a:t>
            </a:r>
          </a:p>
          <a:p>
            <a:pPr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Несовершенство нормативно-правовой и нормативно технической базы проектирования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24401" y="1341438"/>
            <a:ext cx="4266980" cy="309567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Задачи:</a:t>
            </a:r>
          </a:p>
          <a:p>
            <a:pPr eaLnBrk="0" hangingPunct="0">
              <a:defRPr/>
            </a:pPr>
            <a:r>
              <a:rPr lang="ru-RU" sz="1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инфраструктуры и нормативной базы для развития типизации и информационного моделирования  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Многостадийное проектирование и инженерные изыскания с различным уровнем детализации (</a:t>
            </a:r>
            <a:r>
              <a:rPr lang="en-US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LOD</a:t>
            </a: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Внедрение контрактов жизненного цикла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Повышение роли ГИП и ГАП на всех этапах жизненного цикла объекта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Система лестницы квалификаций и допуска на рынок инженеров и архитекторов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87602" y="4606771"/>
            <a:ext cx="8803778" cy="103175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Целевые показатели:</a:t>
            </a:r>
          </a:p>
          <a:p>
            <a:pPr eaLnBrk="0" hangingPunct="0">
              <a:defRPr/>
            </a:pPr>
            <a:r>
              <a:rPr lang="ru-RU" sz="1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доля проектных организаций, применяющих на практике ТИМ, должна составить 50% и выше; </a:t>
            </a:r>
          </a:p>
          <a:p>
            <a:pPr lvl="0" algn="just">
              <a:tabLst>
                <a:tab pos="540385" algn="l"/>
              </a:tabLst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повышение доли использования типовых проектных нормалей, элементов, решений и конструкций в разработанной проектной документации до 50%.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7544" y="5817281"/>
            <a:ext cx="8208912" cy="85207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Подготовка проектной документации излишне зарегулирована. Имеются противоречия в системах нормативно-правового и технического регулирования, что затрудняет внедрение инноваций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6A9F78-4991-467A-89E6-024CCCE7143C}"/>
              </a:ext>
            </a:extLst>
          </p:cNvPr>
          <p:cNvSpPr txBox="1">
            <a:spLocks/>
          </p:cNvSpPr>
          <p:nvPr/>
        </p:nvSpPr>
        <p:spPr bwMode="auto">
          <a:xfrm>
            <a:off x="185716" y="0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</p:spTree>
    <p:extLst>
      <p:ext uri="{BB962C8B-B14F-4D97-AF65-F5344CB8AC3E}">
        <p14:creationId xmlns:p14="http://schemas.microsoft.com/office/powerpoint/2010/main" val="34272525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84" y="1137358"/>
            <a:ext cx="8405480" cy="407822"/>
          </a:xfrm>
        </p:spPr>
        <p:txBody>
          <a:bodyPr/>
          <a:lstStyle/>
          <a:p>
            <a:r>
              <a:rPr lang="ru-RU" sz="22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Принципы</a:t>
            </a:r>
            <a:r>
              <a:rPr lang="ru-RU" sz="2200" b="1" dirty="0">
                <a:solidFill>
                  <a:srgbClr val="0000FF"/>
                </a:solidFill>
              </a:rPr>
              <a:t> </a:t>
            </a:r>
            <a:r>
              <a:rPr lang="ru-RU" sz="22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типизации</a:t>
            </a:r>
            <a:r>
              <a:rPr lang="ru-RU" sz="2200" b="1" dirty="0">
                <a:solidFill>
                  <a:srgbClr val="0000FF"/>
                </a:solidFill>
              </a:rPr>
              <a:t> в </a:t>
            </a:r>
            <a:r>
              <a:rPr lang="ru-RU" sz="22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проектировании</a:t>
            </a:r>
            <a:r>
              <a:rPr lang="ru-RU" sz="2200" b="1" dirty="0">
                <a:solidFill>
                  <a:srgbClr val="0000FF"/>
                </a:solidFill>
              </a:rPr>
              <a:t> </a:t>
            </a:r>
            <a:r>
              <a:rPr lang="ru-RU" sz="22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строительстве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760516" y="6521187"/>
            <a:ext cx="395536" cy="365125"/>
          </a:xfrm>
        </p:spPr>
        <p:txBody>
          <a:bodyPr/>
          <a:lstStyle/>
          <a:p>
            <a:pPr>
              <a:defRPr/>
            </a:pPr>
            <a:fld id="{683A721E-FD57-4065-A2A2-12CE202D0B49}" type="slidenum">
              <a:rPr lang="ru-RU" smtClean="0">
                <a:solidFill>
                  <a:schemeClr val="tx1"/>
                </a:solidFill>
              </a:rPr>
              <a:pPr>
                <a:defRPr/>
              </a:pPr>
              <a:t>22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Заголовок 2">
            <a:extLst>
              <a:ext uri="{FF2B5EF4-FFF2-40B4-BE49-F238E27FC236}">
                <a16:creationId xmlns:a16="http://schemas.microsoft.com/office/drawing/2014/main" id="{A79BDA90-BA19-429B-8247-405A4A730697}"/>
              </a:ext>
            </a:extLst>
          </p:cNvPr>
          <p:cNvSpPr txBox="1">
            <a:spLocks/>
          </p:cNvSpPr>
          <p:nvPr/>
        </p:nvSpPr>
        <p:spPr bwMode="auto">
          <a:xfrm>
            <a:off x="38100" y="549888"/>
            <a:ext cx="9067800" cy="649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ru-RU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Архитектурно-строительное проектирование и </a:t>
            </a:r>
          </a:p>
          <a:p>
            <a:pPr>
              <a:defRPr/>
            </a:pPr>
            <a:r>
              <a:rPr lang="ru-RU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инженерные изыскания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0D3536E7-838B-420A-A786-FC46EC21D98C}"/>
              </a:ext>
            </a:extLst>
          </p:cNvPr>
          <p:cNvSpPr txBox="1">
            <a:spLocks/>
          </p:cNvSpPr>
          <p:nvPr/>
        </p:nvSpPr>
        <p:spPr bwMode="auto">
          <a:xfrm>
            <a:off x="185716" y="0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8BF7F40F-03E3-4263-8291-9F3AE861E24E}"/>
              </a:ext>
            </a:extLst>
          </p:cNvPr>
          <p:cNvSpPr/>
          <p:nvPr/>
        </p:nvSpPr>
        <p:spPr>
          <a:xfrm>
            <a:off x="190834" y="1601688"/>
            <a:ext cx="8800546" cy="18838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800" b="1" dirty="0">
              <a:solidFill>
                <a:srgbClr val="C00000"/>
              </a:solidFill>
            </a:endParaRPr>
          </a:p>
          <a:p>
            <a:pPr algn="ctr"/>
            <a:r>
              <a:rPr lang="ru-RU" sz="2200" b="1" dirty="0">
                <a:solidFill>
                  <a:srgbClr val="002060"/>
                </a:solidFill>
                <a:cs typeface="Arial" panose="020B0604020202020204" pitchFamily="34" charset="0"/>
              </a:rPr>
              <a:t>Жилые здания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FD760952-CA3D-46BD-9469-A55E67F8846B}"/>
              </a:ext>
            </a:extLst>
          </p:cNvPr>
          <p:cNvSpPr/>
          <p:nvPr/>
        </p:nvSpPr>
        <p:spPr>
          <a:xfrm>
            <a:off x="342984" y="2035211"/>
            <a:ext cx="5381145" cy="139378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Частные инвестиции</a:t>
            </a:r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b="1" dirty="0">
                <a:solidFill>
                  <a:srgbClr val="002060"/>
                </a:solidFill>
              </a:rPr>
              <a:t>– выбирается заказчиком в соответствии с потребностями покупателей жилья, при этом для снижения  себестоимости строительства могут применяться стандартизированные жилые единицы, возводимые из местных строительных материалов</a:t>
            </a:r>
            <a:endParaRPr lang="ru-RU" sz="1600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7C284F23-8408-41F2-A419-52E595819E05}"/>
              </a:ext>
            </a:extLst>
          </p:cNvPr>
          <p:cNvSpPr/>
          <p:nvPr/>
        </p:nvSpPr>
        <p:spPr>
          <a:xfrm>
            <a:off x="5897564" y="2035211"/>
            <a:ext cx="2903452" cy="139378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Бюджеты</a:t>
            </a:r>
            <a:r>
              <a:rPr lang="ru-RU" sz="1600" b="1" dirty="0">
                <a:solidFill>
                  <a:srgbClr val="002060"/>
                </a:solidFill>
              </a:rPr>
              <a:t> – по социальным нормам площади жилья и ежеквартально утверждаемой Минстроем России стоимости 1 кв. м</a:t>
            </a:r>
            <a:endParaRPr lang="ru-RU" sz="1600" dirty="0"/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88E1A1D5-25BE-4D03-B899-A7C2CE9C013D}"/>
              </a:ext>
            </a:extLst>
          </p:cNvPr>
          <p:cNvSpPr/>
          <p:nvPr/>
        </p:nvSpPr>
        <p:spPr>
          <a:xfrm>
            <a:off x="185715" y="3588313"/>
            <a:ext cx="8800546" cy="108026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rgbClr val="002060"/>
                </a:solidFill>
                <a:cs typeface="Arial" panose="020B0604020202020204" pitchFamily="34" charset="0"/>
              </a:rPr>
              <a:t>Общественные здания и сооружения</a:t>
            </a:r>
            <a:r>
              <a:rPr lang="ru-RU" sz="18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b="1" dirty="0">
                <a:solidFill>
                  <a:srgbClr val="FF0000"/>
                </a:solidFill>
              </a:rPr>
              <a:t>Бюджеты всех уровней</a:t>
            </a:r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b="1" dirty="0">
                <a:solidFill>
                  <a:srgbClr val="002060"/>
                </a:solidFill>
              </a:rPr>
              <a:t>– типизация, стандартизация проектных решений, включение в реестр типовых проектных решений Минстроя России; </a:t>
            </a:r>
          </a:p>
          <a:p>
            <a:pPr algn="ctr"/>
            <a:r>
              <a:rPr lang="ru-RU" sz="1600" b="1" dirty="0">
                <a:solidFill>
                  <a:srgbClr val="FF0000"/>
                </a:solidFill>
              </a:rPr>
              <a:t>Ч</a:t>
            </a:r>
            <a:r>
              <a:rPr lang="ru-RU" b="1" dirty="0">
                <a:solidFill>
                  <a:srgbClr val="FF0000"/>
                </a:solidFill>
              </a:rPr>
              <a:t>астные инвестиции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>
                <a:solidFill>
                  <a:srgbClr val="002060"/>
                </a:solidFill>
              </a:rPr>
              <a:t>– без ограничений архитектурных решений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6080E51E-A2D1-465E-A889-6C1C9E1D6D04}"/>
              </a:ext>
            </a:extLst>
          </p:cNvPr>
          <p:cNvSpPr/>
          <p:nvPr/>
        </p:nvSpPr>
        <p:spPr>
          <a:xfrm>
            <a:off x="185716" y="4771385"/>
            <a:ext cx="8800635" cy="180120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00" b="1" dirty="0">
              <a:solidFill>
                <a:srgbClr val="C00000"/>
              </a:solidFill>
            </a:endParaRPr>
          </a:p>
          <a:p>
            <a:pPr algn="ctr"/>
            <a:r>
              <a:rPr lang="ru-RU" sz="2200" b="1" dirty="0">
                <a:solidFill>
                  <a:srgbClr val="002060"/>
                </a:solidFill>
                <a:cs typeface="Arial" panose="020B0604020202020204" pitchFamily="34" charset="0"/>
              </a:rPr>
              <a:t>Объекты инженерного  обеспечения застройки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8DB0EBDB-37A7-4DD4-ACF7-5FBBB94840BD}"/>
              </a:ext>
            </a:extLst>
          </p:cNvPr>
          <p:cNvSpPr/>
          <p:nvPr/>
        </p:nvSpPr>
        <p:spPr>
          <a:xfrm>
            <a:off x="342985" y="5173698"/>
            <a:ext cx="4504615" cy="134748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Объекты инженерной инфраструктуры </a:t>
            </a:r>
            <a:r>
              <a:rPr lang="ru-RU" sz="1600" b="1" dirty="0">
                <a:solidFill>
                  <a:srgbClr val="002060"/>
                </a:solidFill>
              </a:rPr>
              <a:t>– типизация и стандартизация проектной документации, включение ее в реестр Минстроя России с использованием типовых нормалей, и/или типовых проектных решений  </a:t>
            </a:r>
            <a:endParaRPr lang="ru-RU" sz="1600" dirty="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94DF0A76-852E-4136-B22B-2AC89D155F05}"/>
              </a:ext>
            </a:extLst>
          </p:cNvPr>
          <p:cNvSpPr/>
          <p:nvPr/>
        </p:nvSpPr>
        <p:spPr>
          <a:xfrm>
            <a:off x="5017301" y="5173698"/>
            <a:ext cx="3783714" cy="13474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Автономные инженерные системы </a:t>
            </a:r>
            <a:r>
              <a:rPr lang="ru-RU" sz="1600" b="1" dirty="0">
                <a:solidFill>
                  <a:srgbClr val="002060"/>
                </a:solidFill>
              </a:rPr>
              <a:t>для малоэтажных жилых домов, – сертификация и стандартизация в порядке учета процедур оценки соответствия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5266237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6875463" y="63817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32447AA1-0C88-4A7B-AE3D-B856EA70C982}" type="slidenum">
              <a:rPr lang="ru-RU" altLang="ru-RU" sz="1400" smtClean="0">
                <a:latin typeface="Arial" charset="0"/>
              </a:rPr>
              <a:pPr>
                <a:spcBef>
                  <a:spcPct val="0"/>
                </a:spcBef>
                <a:buFontTx/>
                <a:buNone/>
                <a:defRPr/>
              </a:pPr>
              <a:t>23</a:t>
            </a:fld>
            <a:endParaRPr lang="ru-RU" altLang="ru-RU" sz="1400" dirty="0">
              <a:latin typeface="Arial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02264" y="4895267"/>
            <a:ext cx="8739473" cy="5824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Целевой показатель:</a:t>
            </a:r>
          </a:p>
          <a:p>
            <a:pPr eaLnBrk="0" hangingPunct="0">
              <a:defRPr/>
            </a:pPr>
            <a:r>
              <a:rPr lang="ru-RU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увеличение объема экспорта  к 2035 году до 13 млрд долларов США</a:t>
            </a:r>
            <a:endParaRPr lang="ru-RU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02264" y="1202498"/>
            <a:ext cx="4369736" cy="353885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Проблемы:</a:t>
            </a:r>
          </a:p>
          <a:p>
            <a:pPr eaLnBrk="0" hangingPunct="0">
              <a:defRPr/>
            </a:pPr>
            <a:r>
              <a:rPr lang="ru-RU" sz="1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Недостаточная гармонизация отечественной нормативной базы с международными нормами;  </a:t>
            </a:r>
          </a:p>
          <a:p>
            <a:pPr marL="9525" indent="-9525" eaLnBrk="0" hangingPunct="0">
              <a:buFontTx/>
              <a:buChar char="-"/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Ограничения в трансграничной торговле;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Ограничения в формировании единого рынка труда, использовании трудовых ресурсов в ЕАЭС;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Недостаток знаний о зарубежных рынках строительных услуг и особенностях их регулирования; 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Высокие издержки компаний при экспансии на внешние рынки;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Недостаточный уровень гарантийной поддержки и низкий уровень страхования проектов строительства за рубежом.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28135" y="1202498"/>
            <a:ext cx="4213602" cy="353885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endParaRPr lang="ru-RU" sz="1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Задачи:</a:t>
            </a:r>
          </a:p>
          <a:p>
            <a:pPr lvl="0">
              <a:tabLst>
                <a:tab pos="540385" algn="l"/>
              </a:tabLst>
            </a:pPr>
            <a:r>
              <a:rPr lang="ru-RU" sz="1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Создание механизмов поддержки экспорта в конкурентоспособных секторах (атомная энергетика, трубопроводный транспорт, дорожное и мостостроение);</a:t>
            </a:r>
          </a:p>
          <a:p>
            <a:pPr lvl="0">
              <a:tabLst>
                <a:tab pos="540385" algn="l"/>
              </a:tabLst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Наращивание компетенций (в том числе за счет участия в зарубежных проектах) в ряде секторов строительства;</a:t>
            </a:r>
          </a:p>
          <a:p>
            <a:pPr lvl="0">
              <a:tabLst>
                <a:tab pos="540385" algn="l"/>
              </a:tabLst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Расширение страновой диверсификации экспорта;</a:t>
            </a:r>
          </a:p>
          <a:p>
            <a:pPr marL="9525" lvl="0" indent="-9525">
              <a:buFontTx/>
              <a:buChar char="-"/>
              <a:tabLst>
                <a:tab pos="539750" algn="l"/>
              </a:tabLst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Гармонизация норм и правил российской строительной отрасли, а также строительных материалов с международными стандартами;</a:t>
            </a:r>
          </a:p>
          <a:p>
            <a:pPr marL="9525" lvl="0" indent="-9525">
              <a:buFontTx/>
              <a:buChar char="-"/>
              <a:tabLst>
                <a:tab pos="539750" algn="l"/>
              </a:tabLst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Развитие рынка труда в ЕАЭС.</a:t>
            </a:r>
          </a:p>
          <a:p>
            <a:pPr marL="9525" lvl="0" indent="-9525">
              <a:buFontTx/>
              <a:buChar char="-"/>
              <a:tabLst>
                <a:tab pos="539750" algn="l"/>
              </a:tabLst>
            </a:pPr>
            <a:endParaRPr lang="ru-RU" sz="1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01642" y="5645367"/>
            <a:ext cx="8136904" cy="99788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Инвестиционная активность Российской Федерации в международных проектах, в том числе ЕАЭС, приведет к увеличению объемов экспорта строительных услуг</a:t>
            </a:r>
          </a:p>
        </p:txBody>
      </p: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100488" y="592815"/>
            <a:ext cx="8939212" cy="397407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Экспорт строительных услуг, сотрудничество с ЕАЭС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C7AF92-4B0B-416D-954A-7304EC52A5DB}"/>
              </a:ext>
            </a:extLst>
          </p:cNvPr>
          <p:cNvSpPr txBox="1">
            <a:spLocks/>
          </p:cNvSpPr>
          <p:nvPr/>
        </p:nvSpPr>
        <p:spPr bwMode="auto">
          <a:xfrm>
            <a:off x="185716" y="0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</p:spTree>
    <p:extLst>
      <p:ext uri="{BB962C8B-B14F-4D97-AF65-F5344CB8AC3E}">
        <p14:creationId xmlns:p14="http://schemas.microsoft.com/office/powerpoint/2010/main" val="23157380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BDBB261F-EAFF-4CE9-94A9-FF12857B7BC5}"/>
              </a:ext>
            </a:extLst>
          </p:cNvPr>
          <p:cNvSpPr/>
          <p:nvPr/>
        </p:nvSpPr>
        <p:spPr>
          <a:xfrm>
            <a:off x="185717" y="3685357"/>
            <a:ext cx="8781370" cy="1845499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 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9322C9E8-1D01-497D-975B-AAE9E5CF7F19}"/>
              </a:ext>
            </a:extLst>
          </p:cNvPr>
          <p:cNvSpPr/>
          <p:nvPr/>
        </p:nvSpPr>
        <p:spPr>
          <a:xfrm>
            <a:off x="263439" y="3816368"/>
            <a:ext cx="8617119" cy="132032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sz="800" b="1" dirty="0"/>
          </a:p>
          <a:p>
            <a:pPr algn="ctr"/>
            <a:r>
              <a:rPr lang="ru-RU" sz="1900" b="1" dirty="0">
                <a:solidFill>
                  <a:schemeClr val="tx2"/>
                </a:solidFill>
              </a:rPr>
              <a:t>Единое цифровое обеспечение государственных услуг в строительстве</a:t>
            </a:r>
          </a:p>
        </p:txBody>
      </p:sp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5ADD744E-AF89-484C-9B6B-4C3049773D5A}"/>
              </a:ext>
            </a:extLst>
          </p:cNvPr>
          <p:cNvSpPr/>
          <p:nvPr/>
        </p:nvSpPr>
        <p:spPr>
          <a:xfrm>
            <a:off x="185716" y="1303761"/>
            <a:ext cx="8781370" cy="2262161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9DABF22-E0CC-40F0-BD96-751406106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76456" y="6419014"/>
            <a:ext cx="467544" cy="400110"/>
          </a:xfrm>
        </p:spPr>
        <p:txBody>
          <a:bodyPr/>
          <a:lstStyle/>
          <a:p>
            <a:pPr>
              <a:defRPr/>
            </a:pPr>
            <a:fld id="{683A721E-FD57-4065-A2A2-12CE202D0B49}" type="slidenum">
              <a:rPr lang="ru-RU" smtClean="0">
                <a:solidFill>
                  <a:schemeClr val="tx1"/>
                </a:solidFill>
              </a:rPr>
              <a:pPr>
                <a:defRPr/>
              </a:pPr>
              <a:t>24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9C5DC7DF-E51D-4DD1-985E-EEB3898EE23A}"/>
              </a:ext>
            </a:extLst>
          </p:cNvPr>
          <p:cNvSpPr txBox="1">
            <a:spLocks/>
          </p:cNvSpPr>
          <p:nvPr/>
        </p:nvSpPr>
        <p:spPr bwMode="auto">
          <a:xfrm>
            <a:off x="272108" y="848425"/>
            <a:ext cx="8666323" cy="294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ru-RU" sz="20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Регуляторная гильотина административных барьеров в строительстве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274D3B4-7619-4609-BA47-C8962E0431E7}"/>
              </a:ext>
            </a:extLst>
          </p:cNvPr>
          <p:cNvSpPr/>
          <p:nvPr/>
        </p:nvSpPr>
        <p:spPr>
          <a:xfrm>
            <a:off x="125852" y="5650290"/>
            <a:ext cx="8863772" cy="104621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Сохранение государственного регулирования только для бюджетных ОКС.</a:t>
            </a:r>
          </a:p>
          <a:p>
            <a:pPr algn="just"/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Гильотина административных барьеров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передача разрешительных, экспертных и надзорных функций институтам гражданского общества и бизнес-сообществу.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Сокращение на год инвестиционно-строительного цикла ОКС 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5" name="Прямая со стрелкой 44">
            <a:extLst>
              <a:ext uri="{FF2B5EF4-FFF2-40B4-BE49-F238E27FC236}">
                <a16:creationId xmlns:a16="http://schemas.microsoft.com/office/drawing/2014/main" id="{A8AC2EE4-8FAF-4FBB-B503-AB35FFD0EE43}"/>
              </a:ext>
            </a:extLst>
          </p:cNvPr>
          <p:cNvCxnSpPr>
            <a:cxnSpLocks/>
          </p:cNvCxnSpPr>
          <p:nvPr/>
        </p:nvCxnSpPr>
        <p:spPr>
          <a:xfrm flipV="1">
            <a:off x="1881349" y="2972752"/>
            <a:ext cx="171101" cy="536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7" name="Прямая со стрелкой 46">
            <a:extLst>
              <a:ext uri="{FF2B5EF4-FFF2-40B4-BE49-F238E27FC236}">
                <a16:creationId xmlns:a16="http://schemas.microsoft.com/office/drawing/2014/main" id="{9B78712B-F05A-440A-AC8F-8AC7AE5C86DD}"/>
              </a:ext>
            </a:extLst>
          </p:cNvPr>
          <p:cNvCxnSpPr>
            <a:cxnSpLocks/>
            <a:stCxn id="11" idx="3"/>
            <a:endCxn id="12" idx="1"/>
          </p:cNvCxnSpPr>
          <p:nvPr/>
        </p:nvCxnSpPr>
        <p:spPr>
          <a:xfrm flipV="1">
            <a:off x="3635896" y="2986181"/>
            <a:ext cx="180848" cy="871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9" name="Прямая со стрелкой 48">
            <a:extLst>
              <a:ext uri="{FF2B5EF4-FFF2-40B4-BE49-F238E27FC236}">
                <a16:creationId xmlns:a16="http://schemas.microsoft.com/office/drawing/2014/main" id="{E2E6AA4B-B94C-48A5-B565-41A5D81428A6}"/>
              </a:ext>
            </a:extLst>
          </p:cNvPr>
          <p:cNvCxnSpPr>
            <a:cxnSpLocks/>
            <a:stCxn id="12" idx="3"/>
            <a:endCxn id="17" idx="1"/>
          </p:cNvCxnSpPr>
          <p:nvPr/>
        </p:nvCxnSpPr>
        <p:spPr>
          <a:xfrm>
            <a:off x="5503086" y="2986181"/>
            <a:ext cx="184050" cy="13284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1" name="Прямая со стрелкой 50">
            <a:extLst>
              <a:ext uri="{FF2B5EF4-FFF2-40B4-BE49-F238E27FC236}">
                <a16:creationId xmlns:a16="http://schemas.microsoft.com/office/drawing/2014/main" id="{AB52A7EA-8F3E-48D0-9C71-8BF2B196E319}"/>
              </a:ext>
            </a:extLst>
          </p:cNvPr>
          <p:cNvCxnSpPr>
            <a:cxnSpLocks/>
            <a:stCxn id="17" idx="3"/>
            <a:endCxn id="18" idx="1"/>
          </p:cNvCxnSpPr>
          <p:nvPr/>
        </p:nvCxnSpPr>
        <p:spPr>
          <a:xfrm>
            <a:off x="7193424" y="2999465"/>
            <a:ext cx="180847" cy="0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01E317CD-DD1E-4B1A-BF96-E97D026A2B00}"/>
              </a:ext>
            </a:extLst>
          </p:cNvPr>
          <p:cNvSpPr txBox="1"/>
          <p:nvPr/>
        </p:nvSpPr>
        <p:spPr>
          <a:xfrm>
            <a:off x="656717" y="1272435"/>
            <a:ext cx="7704856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>
                <a:solidFill>
                  <a:srgbClr val="C00000"/>
                </a:solidFill>
              </a:rPr>
              <a:t>Инвестиционно-строительная бизнес-деятельность </a:t>
            </a:r>
          </a:p>
          <a:p>
            <a:r>
              <a:rPr lang="ru-RU" sz="1900" b="1" dirty="0">
                <a:solidFill>
                  <a:schemeClr val="tx2"/>
                </a:solidFill>
                <a:latin typeface="+mn-lt"/>
              </a:rPr>
              <a:t>Участие институтов гражданского общества 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5FD2C76-1475-4B4A-A52C-A6CE99E1E642}"/>
              </a:ext>
            </a:extLst>
          </p:cNvPr>
          <p:cNvSpPr txBox="1"/>
          <p:nvPr/>
        </p:nvSpPr>
        <p:spPr>
          <a:xfrm>
            <a:off x="3944" y="5136692"/>
            <a:ext cx="90121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C00000"/>
                </a:solidFill>
              </a:rPr>
              <a:t>Государственное (муниципальное) регулирование</a:t>
            </a:r>
          </a:p>
        </p:txBody>
      </p:sp>
      <p:sp>
        <p:nvSpPr>
          <p:cNvPr id="55" name="Заголовок 2">
            <a:extLst>
              <a:ext uri="{FF2B5EF4-FFF2-40B4-BE49-F238E27FC236}">
                <a16:creationId xmlns:a16="http://schemas.microsoft.com/office/drawing/2014/main" id="{46AB7EB2-D12F-4901-8828-51493128F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798" y="22613"/>
            <a:ext cx="8929688" cy="81986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  <a:br>
              <a:rPr 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Государственное регулирование и администрирование</a:t>
            </a:r>
          </a:p>
        </p:txBody>
      </p:sp>
      <p:cxnSp>
        <p:nvCxnSpPr>
          <p:cNvPr id="16" name="Прямая со стрелкой 15"/>
          <p:cNvCxnSpPr>
            <a:cxnSpLocks/>
          </p:cNvCxnSpPr>
          <p:nvPr/>
        </p:nvCxnSpPr>
        <p:spPr>
          <a:xfrm flipV="1">
            <a:off x="2842476" y="3406487"/>
            <a:ext cx="0" cy="557739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>
            <a:cxnSpLocks/>
          </p:cNvCxnSpPr>
          <p:nvPr/>
        </p:nvCxnSpPr>
        <p:spPr>
          <a:xfrm flipV="1">
            <a:off x="4139952" y="3390482"/>
            <a:ext cx="0" cy="587123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>
            <a:cxnSpLocks/>
          </p:cNvCxnSpPr>
          <p:nvPr/>
        </p:nvCxnSpPr>
        <p:spPr>
          <a:xfrm flipV="1">
            <a:off x="5436096" y="3399617"/>
            <a:ext cx="0" cy="600744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>
            <a:cxnSpLocks/>
          </p:cNvCxnSpPr>
          <p:nvPr/>
        </p:nvCxnSpPr>
        <p:spPr>
          <a:xfrm flipV="1">
            <a:off x="8028384" y="3435965"/>
            <a:ext cx="0" cy="541893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5" name="Скругленный прямоугольник 64"/>
          <p:cNvSpPr/>
          <p:nvPr/>
        </p:nvSpPr>
        <p:spPr>
          <a:xfrm>
            <a:off x="263196" y="1990095"/>
            <a:ext cx="3387338" cy="46733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Оценка соответствия проекта,  </a:t>
            </a:r>
          </a:p>
          <a:p>
            <a:pPr algn="ctr"/>
            <a:r>
              <a:rPr lang="ru-RU" sz="1400" b="1" dirty="0"/>
              <a:t>контроль СРО, негосэкспертиза</a:t>
            </a:r>
            <a:endParaRPr lang="ru-RU" sz="1200" b="1" dirty="0"/>
          </a:p>
        </p:txBody>
      </p:sp>
      <p:sp>
        <p:nvSpPr>
          <p:cNvPr id="71" name="Скругленный прямоугольник 70"/>
          <p:cNvSpPr/>
          <p:nvPr/>
        </p:nvSpPr>
        <p:spPr>
          <a:xfrm>
            <a:off x="3806085" y="1990095"/>
            <a:ext cx="3387338" cy="46396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Оценка соответствия проекта,  </a:t>
            </a:r>
          </a:p>
          <a:p>
            <a:pPr algn="ctr"/>
            <a:r>
              <a:rPr lang="ru-RU" sz="1400" b="1" dirty="0"/>
              <a:t>контроль СРО, авторский надзор </a:t>
            </a:r>
          </a:p>
        </p:txBody>
      </p:sp>
      <p:sp>
        <p:nvSpPr>
          <p:cNvPr id="10" name="Скругленный прямоугольник 64">
            <a:extLst>
              <a:ext uri="{FF2B5EF4-FFF2-40B4-BE49-F238E27FC236}">
                <a16:creationId xmlns:a16="http://schemas.microsoft.com/office/drawing/2014/main" id="{04C21281-9596-49DF-8D09-AFF69C64C70A}"/>
              </a:ext>
            </a:extLst>
          </p:cNvPr>
          <p:cNvSpPr/>
          <p:nvPr/>
        </p:nvSpPr>
        <p:spPr>
          <a:xfrm>
            <a:off x="263440" y="2582952"/>
            <a:ext cx="1618365" cy="82496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ru-RU" sz="1400" b="1" dirty="0"/>
              <a:t>Бизнес-план, ТЭО, выбор участка, финансирование</a:t>
            </a:r>
            <a:endParaRPr lang="ru-RU" sz="1400" b="1" kern="1200" dirty="0"/>
          </a:p>
        </p:txBody>
      </p:sp>
      <p:sp>
        <p:nvSpPr>
          <p:cNvPr id="11" name="Скругленный прямоугольник 64">
            <a:extLst>
              <a:ext uri="{FF2B5EF4-FFF2-40B4-BE49-F238E27FC236}">
                <a16:creationId xmlns:a16="http://schemas.microsoft.com/office/drawing/2014/main" id="{6EB68D0B-D6D3-429B-A8D1-9193EA9649AC}"/>
              </a:ext>
            </a:extLst>
          </p:cNvPr>
          <p:cNvSpPr/>
          <p:nvPr/>
        </p:nvSpPr>
        <p:spPr>
          <a:xfrm>
            <a:off x="2052906" y="2581879"/>
            <a:ext cx="1582990" cy="826038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1200">
              <a:lnSpc>
                <a:spcPct val="90000"/>
              </a:lnSpc>
              <a:spcAft>
                <a:spcPct val="35000"/>
              </a:spcAft>
            </a:pPr>
            <a:r>
              <a:rPr lang="ru-RU" sz="1400" b="1" dirty="0"/>
              <a:t>Изыскательские и проектные работы</a:t>
            </a:r>
          </a:p>
        </p:txBody>
      </p:sp>
      <p:sp>
        <p:nvSpPr>
          <p:cNvPr id="12" name="Скругленный прямоугольник 64">
            <a:extLst>
              <a:ext uri="{FF2B5EF4-FFF2-40B4-BE49-F238E27FC236}">
                <a16:creationId xmlns:a16="http://schemas.microsoft.com/office/drawing/2014/main" id="{ADF31E20-A310-4FED-AE6F-1453C69DAC7A}"/>
              </a:ext>
            </a:extLst>
          </p:cNvPr>
          <p:cNvSpPr/>
          <p:nvPr/>
        </p:nvSpPr>
        <p:spPr>
          <a:xfrm>
            <a:off x="3816744" y="2581879"/>
            <a:ext cx="1686342" cy="80860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1200">
              <a:lnSpc>
                <a:spcPct val="90000"/>
              </a:lnSpc>
              <a:spcAft>
                <a:spcPct val="35000"/>
              </a:spcAft>
            </a:pPr>
            <a:r>
              <a:rPr lang="ru-RU" sz="1400" b="1" dirty="0"/>
              <a:t>Строительно-монтажные работы</a:t>
            </a:r>
          </a:p>
        </p:txBody>
      </p:sp>
      <p:sp>
        <p:nvSpPr>
          <p:cNvPr id="17" name="Скругленный прямоугольник 64">
            <a:extLst>
              <a:ext uri="{FF2B5EF4-FFF2-40B4-BE49-F238E27FC236}">
                <a16:creationId xmlns:a16="http://schemas.microsoft.com/office/drawing/2014/main" id="{D1D11C5F-C4D9-438F-9B68-135A547F985A}"/>
              </a:ext>
            </a:extLst>
          </p:cNvPr>
          <p:cNvSpPr/>
          <p:nvPr/>
        </p:nvSpPr>
        <p:spPr>
          <a:xfrm>
            <a:off x="5687136" y="2591013"/>
            <a:ext cx="1506288" cy="81690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1200">
              <a:lnSpc>
                <a:spcPct val="90000"/>
              </a:lnSpc>
              <a:spcAft>
                <a:spcPct val="35000"/>
              </a:spcAft>
            </a:pPr>
            <a:r>
              <a:rPr lang="ru-RU" sz="1400" b="1" dirty="0"/>
              <a:t>Оценка соответствия объекта</a:t>
            </a:r>
          </a:p>
        </p:txBody>
      </p:sp>
      <p:sp>
        <p:nvSpPr>
          <p:cNvPr id="18" name="Скругленный прямоугольник 64">
            <a:extLst>
              <a:ext uri="{FF2B5EF4-FFF2-40B4-BE49-F238E27FC236}">
                <a16:creationId xmlns:a16="http://schemas.microsoft.com/office/drawing/2014/main" id="{F256BC7F-9CB5-4DFD-A9ED-25284C7B9F46}"/>
              </a:ext>
            </a:extLst>
          </p:cNvPr>
          <p:cNvSpPr/>
          <p:nvPr/>
        </p:nvSpPr>
        <p:spPr>
          <a:xfrm>
            <a:off x="7374271" y="2591013"/>
            <a:ext cx="1506287" cy="81690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1200">
              <a:lnSpc>
                <a:spcPct val="90000"/>
              </a:lnSpc>
              <a:spcAft>
                <a:spcPct val="35000"/>
              </a:spcAft>
            </a:pPr>
            <a:r>
              <a:rPr lang="ru-RU" sz="1400" b="1" dirty="0"/>
              <a:t>Пуско-наладочные работы</a:t>
            </a:r>
          </a:p>
        </p:txBody>
      </p:sp>
      <p:sp>
        <p:nvSpPr>
          <p:cNvPr id="44" name="Прямоугольник: скругленные углы 43">
            <a:extLst>
              <a:ext uri="{FF2B5EF4-FFF2-40B4-BE49-F238E27FC236}">
                <a16:creationId xmlns:a16="http://schemas.microsoft.com/office/drawing/2014/main" id="{4C17D485-0988-477D-B52A-5769D58FA9B8}"/>
              </a:ext>
            </a:extLst>
          </p:cNvPr>
          <p:cNvSpPr/>
          <p:nvPr/>
        </p:nvSpPr>
        <p:spPr>
          <a:xfrm>
            <a:off x="3811175" y="3986740"/>
            <a:ext cx="1395940" cy="7889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kern="1200" dirty="0"/>
              <a:t>Разрешение на строительство</a:t>
            </a:r>
            <a:endParaRPr lang="ru-RU" sz="1400" b="1" dirty="0"/>
          </a:p>
        </p:txBody>
      </p:sp>
      <p:sp>
        <p:nvSpPr>
          <p:cNvPr id="46" name="Прямоугольник: скругленные углы 45">
            <a:extLst>
              <a:ext uri="{FF2B5EF4-FFF2-40B4-BE49-F238E27FC236}">
                <a16:creationId xmlns:a16="http://schemas.microsoft.com/office/drawing/2014/main" id="{33037786-0A9C-4618-8849-E3814403CC83}"/>
              </a:ext>
            </a:extLst>
          </p:cNvPr>
          <p:cNvSpPr/>
          <p:nvPr/>
        </p:nvSpPr>
        <p:spPr>
          <a:xfrm>
            <a:off x="346642" y="3986740"/>
            <a:ext cx="1569848" cy="7889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kern="1200" dirty="0"/>
              <a:t>Исходно-разрешительная документация</a:t>
            </a:r>
            <a:endParaRPr lang="ru-RU" sz="1400" b="1" dirty="0"/>
          </a:p>
        </p:txBody>
      </p:sp>
      <p:sp>
        <p:nvSpPr>
          <p:cNvPr id="48" name="Прямоугольник: скругленные углы 47">
            <a:extLst>
              <a:ext uri="{FF2B5EF4-FFF2-40B4-BE49-F238E27FC236}">
                <a16:creationId xmlns:a16="http://schemas.microsoft.com/office/drawing/2014/main" id="{1DAB4B74-8767-4E7F-88ED-04690A05DAEE}"/>
              </a:ext>
            </a:extLst>
          </p:cNvPr>
          <p:cNvSpPr/>
          <p:nvPr/>
        </p:nvSpPr>
        <p:spPr>
          <a:xfrm>
            <a:off x="2052449" y="3977858"/>
            <a:ext cx="1621365" cy="7978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kern="1200" dirty="0"/>
              <a:t>Государственная экспертиза</a:t>
            </a:r>
            <a:endParaRPr lang="ru-RU" sz="1400" b="1" dirty="0"/>
          </a:p>
        </p:txBody>
      </p:sp>
      <p:sp>
        <p:nvSpPr>
          <p:cNvPr id="50" name="Прямоугольник: скругленные углы 49">
            <a:extLst>
              <a:ext uri="{FF2B5EF4-FFF2-40B4-BE49-F238E27FC236}">
                <a16:creationId xmlns:a16="http://schemas.microsoft.com/office/drawing/2014/main" id="{098CDA79-C06F-4069-BC7D-0A9028965769}"/>
              </a:ext>
            </a:extLst>
          </p:cNvPr>
          <p:cNvSpPr/>
          <p:nvPr/>
        </p:nvSpPr>
        <p:spPr>
          <a:xfrm>
            <a:off x="5339521" y="3980114"/>
            <a:ext cx="1721497" cy="7955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kern="1200" dirty="0">
                <a:solidFill>
                  <a:prstClr val="white"/>
                </a:solidFill>
                <a:latin typeface="Calibri"/>
                <a:ea typeface="+mn-ea"/>
                <a:cs typeface="+mn-cs"/>
              </a:rPr>
              <a:t>Государственный строительный  надзор</a:t>
            </a:r>
            <a:endParaRPr lang="ru-RU" sz="1400" b="1" dirty="0"/>
          </a:p>
        </p:txBody>
      </p:sp>
      <p:sp>
        <p:nvSpPr>
          <p:cNvPr id="76" name="Прямоугольник: скругленные углы 75">
            <a:extLst>
              <a:ext uri="{FF2B5EF4-FFF2-40B4-BE49-F238E27FC236}">
                <a16:creationId xmlns:a16="http://schemas.microsoft.com/office/drawing/2014/main" id="{A70ABF4B-4C9E-4DCD-9704-D3EC0CF060E5}"/>
              </a:ext>
            </a:extLst>
          </p:cNvPr>
          <p:cNvSpPr/>
          <p:nvPr/>
        </p:nvSpPr>
        <p:spPr>
          <a:xfrm>
            <a:off x="7193424" y="3977858"/>
            <a:ext cx="1603930" cy="7955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kern="1200" dirty="0">
                <a:solidFill>
                  <a:prstClr val="white"/>
                </a:solidFill>
                <a:latin typeface="Calibri"/>
                <a:ea typeface="+mn-ea"/>
                <a:cs typeface="+mn-cs"/>
              </a:rPr>
              <a:t>Разрешение на </a:t>
            </a:r>
            <a:r>
              <a:rPr lang="ru-RU" sz="1400" b="1" dirty="0">
                <a:solidFill>
                  <a:prstClr val="white"/>
                </a:solidFill>
                <a:latin typeface="Calibri"/>
              </a:rPr>
              <a:t>ввод в эксплуатацию</a:t>
            </a:r>
            <a:endParaRPr lang="ru-RU" sz="1400" b="1" dirty="0"/>
          </a:p>
        </p:txBody>
      </p:sp>
      <p:cxnSp>
        <p:nvCxnSpPr>
          <p:cNvPr id="52" name="Прямая со стрелкой 51">
            <a:extLst>
              <a:ext uri="{FF2B5EF4-FFF2-40B4-BE49-F238E27FC236}">
                <a16:creationId xmlns:a16="http://schemas.microsoft.com/office/drawing/2014/main" id="{B569E87B-F85B-5147-8576-C0A081F4BF30}"/>
              </a:ext>
            </a:extLst>
          </p:cNvPr>
          <p:cNvCxnSpPr>
            <a:cxnSpLocks/>
          </p:cNvCxnSpPr>
          <p:nvPr/>
        </p:nvCxnSpPr>
        <p:spPr>
          <a:xfrm flipV="1">
            <a:off x="6732240" y="3407915"/>
            <a:ext cx="0" cy="578825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3" name="Прямая со стрелкой 52">
            <a:extLst>
              <a:ext uri="{FF2B5EF4-FFF2-40B4-BE49-F238E27FC236}">
                <a16:creationId xmlns:a16="http://schemas.microsoft.com/office/drawing/2014/main" id="{F19A14CB-8D38-FD41-9134-C25CDAB65017}"/>
              </a:ext>
            </a:extLst>
          </p:cNvPr>
          <p:cNvCxnSpPr>
            <a:cxnSpLocks/>
          </p:cNvCxnSpPr>
          <p:nvPr/>
        </p:nvCxnSpPr>
        <p:spPr>
          <a:xfrm flipV="1">
            <a:off x="1107381" y="3406487"/>
            <a:ext cx="0" cy="557739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6" name="Прямая со стрелкой 55">
            <a:extLst>
              <a:ext uri="{FF2B5EF4-FFF2-40B4-BE49-F238E27FC236}">
                <a16:creationId xmlns:a16="http://schemas.microsoft.com/office/drawing/2014/main" id="{A5B584C6-1A6F-0645-A2AA-E52B1239BFE8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2844401" y="2457434"/>
            <a:ext cx="0" cy="124445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3" name="Прямая со стрелкой 82">
            <a:extLst>
              <a:ext uri="{FF2B5EF4-FFF2-40B4-BE49-F238E27FC236}">
                <a16:creationId xmlns:a16="http://schemas.microsoft.com/office/drawing/2014/main" id="{371880B3-738C-BD45-94AB-AE45886A08BD}"/>
              </a:ext>
            </a:extLst>
          </p:cNvPr>
          <p:cNvCxnSpPr>
            <a:cxnSpLocks/>
          </p:cNvCxnSpPr>
          <p:nvPr/>
        </p:nvCxnSpPr>
        <p:spPr>
          <a:xfrm>
            <a:off x="4644008" y="2454055"/>
            <a:ext cx="0" cy="124445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35220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8748464" y="6381750"/>
            <a:ext cx="395535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C1578324-E4DA-40AC-8086-99BD43AAA0AC}" type="slidenum">
              <a:rPr lang="ru-RU" altLang="ru-RU" sz="1400" smtClean="0">
                <a:latin typeface="Arial" charset="0"/>
              </a:rPr>
              <a:pPr>
                <a:spcBef>
                  <a:spcPct val="0"/>
                </a:spcBef>
                <a:buFontTx/>
                <a:buNone/>
                <a:defRPr/>
              </a:pPr>
              <a:t>25</a:t>
            </a:fld>
            <a:endParaRPr lang="ru-RU" altLang="ru-RU" sz="1600" dirty="0">
              <a:latin typeface="Arial" charset="0"/>
            </a:endParaRPr>
          </a:p>
        </p:txBody>
      </p:sp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79375" y="548680"/>
            <a:ext cx="8912005" cy="409131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Государственное регулирование и администрирование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42873" y="1103767"/>
            <a:ext cx="4357119" cy="381255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Проблемы:</a:t>
            </a:r>
          </a:p>
          <a:p>
            <a:pPr eaLnBrk="0" hangingPunct="0">
              <a:defRPr/>
            </a:pPr>
            <a:r>
              <a:rPr lang="ru-RU" sz="1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Различия в процедурах подготовки и утверждения документации по планировке территории в субъектах РФ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Отсутствие методологии расследования и учета причин аварий ОКС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Отсутствие системы требований к квалификации сотрудников административных и контрольных органов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Несовершенная система ценообразования, с накопленными ошибками метода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Отсутствие методов оценки затрат на разных стадиях жизненного цикла ОКС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Недостатки системы оценки соответствия строительных материалов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44008" y="1131887"/>
            <a:ext cx="4347372" cy="378443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Задачи:</a:t>
            </a:r>
          </a:p>
          <a:p>
            <a:pPr eaLnBrk="0" hangingPunct="0">
              <a:defRPr/>
            </a:pPr>
            <a:r>
              <a:rPr lang="ru-RU" sz="1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Цифровизация и  оптимизация правового регулирования разрешительных процедур 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Разработка методологии строительного контроля/надзора и инжиниринга 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Обеспечение взаимодействия строительного контроля/надзора и саморегулирования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Создание системы управления стоимостью работ на всех этапах жизненного цикла ОКС на основе цифровой платформы и технологии больших данных  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Содействие развитию производства домокомплектов из различных видов стройматериалов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2874" y="4997409"/>
            <a:ext cx="8858250" cy="72870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endParaRPr lang="ru-RU" sz="1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Целевой показатель:</a:t>
            </a:r>
          </a:p>
          <a:p>
            <a:pPr eaLnBrk="0" hangingPunct="0">
              <a:defRPr/>
            </a:pPr>
            <a:r>
              <a:rPr lang="ru-RU" sz="1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доля процедур, реализованных в цифровой форме, из числа включенных в исчерпывающий перечень процедур, должна составить не менее 90%.</a:t>
            </a:r>
          </a:p>
          <a:p>
            <a:pPr eaLnBrk="0" hangingPunct="0">
              <a:defRPr/>
            </a:pPr>
            <a:endParaRPr lang="ru-RU" sz="1400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42874" y="5807205"/>
            <a:ext cx="8677598" cy="86215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sz="17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Отсутствует межведомственная согласованность при реализации государственной политики по вопросам строительства и ЖКХ , технического регулирования, ценообразования, обеспечения безопасности ОКС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6DF5C7-9398-43D5-86E7-EB25CBA597FF}"/>
              </a:ext>
            </a:extLst>
          </p:cNvPr>
          <p:cNvSpPr txBox="1">
            <a:spLocks/>
          </p:cNvSpPr>
          <p:nvPr/>
        </p:nvSpPr>
        <p:spPr bwMode="auto">
          <a:xfrm>
            <a:off x="185716" y="0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</p:spTree>
    <p:extLst>
      <p:ext uri="{BB962C8B-B14F-4D97-AF65-F5344CB8AC3E}">
        <p14:creationId xmlns:p14="http://schemas.microsoft.com/office/powerpoint/2010/main" val="11877814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Стрелка: вверх 79">
            <a:extLst>
              <a:ext uri="{FF2B5EF4-FFF2-40B4-BE49-F238E27FC236}">
                <a16:creationId xmlns:a16="http://schemas.microsoft.com/office/drawing/2014/main" id="{BDDC4FA8-4FD4-47C2-B76D-965284428364}"/>
              </a:ext>
            </a:extLst>
          </p:cNvPr>
          <p:cNvSpPr/>
          <p:nvPr/>
        </p:nvSpPr>
        <p:spPr>
          <a:xfrm>
            <a:off x="3354940" y="3552124"/>
            <a:ext cx="96802" cy="111201"/>
          </a:xfrm>
          <a:prstGeom prst="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Стрелка: вправо 54">
            <a:extLst>
              <a:ext uri="{FF2B5EF4-FFF2-40B4-BE49-F238E27FC236}">
                <a16:creationId xmlns:a16="http://schemas.microsoft.com/office/drawing/2014/main" id="{FC8A4294-F2B8-4760-9BFC-333047B230D1}"/>
              </a:ext>
            </a:extLst>
          </p:cNvPr>
          <p:cNvSpPr/>
          <p:nvPr/>
        </p:nvSpPr>
        <p:spPr>
          <a:xfrm>
            <a:off x="1339411" y="3225277"/>
            <a:ext cx="6581265" cy="103364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714392" y="6448251"/>
            <a:ext cx="2133600" cy="365125"/>
          </a:xfrm>
        </p:spPr>
        <p:txBody>
          <a:bodyPr/>
          <a:lstStyle/>
          <a:p>
            <a:pPr>
              <a:defRPr/>
            </a:pPr>
            <a:fld id="{683A721E-FD57-4065-A2A2-12CE202D0B49}" type="slidenum">
              <a:rPr lang="ru-RU" sz="1400" smtClean="0">
                <a:solidFill>
                  <a:schemeClr val="tx1"/>
                </a:solidFill>
              </a:rPr>
              <a:pPr>
                <a:defRPr/>
              </a:pPr>
              <a:t>26</a:t>
            </a:fld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2FED4F08-B469-46EF-8D97-C3293C62B5B1}"/>
              </a:ext>
            </a:extLst>
          </p:cNvPr>
          <p:cNvSpPr txBox="1">
            <a:spLocks/>
          </p:cNvSpPr>
          <p:nvPr/>
        </p:nvSpPr>
        <p:spPr bwMode="auto">
          <a:xfrm>
            <a:off x="103877" y="-1"/>
            <a:ext cx="8805664" cy="605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Стратегические задачи по направлениям развития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8411B155-1FA5-4153-9F12-78325CBA4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39" y="547989"/>
            <a:ext cx="8939212" cy="74712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Две модели реализации коммерческих проектов при ликвидации излишних административных барьеров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C914169-E9F9-497E-A34A-B044A7AED765}"/>
              </a:ext>
            </a:extLst>
          </p:cNvPr>
          <p:cNvSpPr/>
          <p:nvPr/>
        </p:nvSpPr>
        <p:spPr>
          <a:xfrm>
            <a:off x="179512" y="3025409"/>
            <a:ext cx="1148662" cy="5095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Замысел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55BB8E4-5857-46EA-A9DF-001DDCA87914}"/>
              </a:ext>
            </a:extLst>
          </p:cNvPr>
          <p:cNvSpPr/>
          <p:nvPr/>
        </p:nvSpPr>
        <p:spPr>
          <a:xfrm>
            <a:off x="1522247" y="3024723"/>
            <a:ext cx="1148662" cy="5095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/>
              <a:t>Бизнес-план, финансы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F192331-D8A0-42B8-ACC7-2FECCD1D6F5C}"/>
              </a:ext>
            </a:extLst>
          </p:cNvPr>
          <p:cNvSpPr/>
          <p:nvPr/>
        </p:nvSpPr>
        <p:spPr>
          <a:xfrm>
            <a:off x="2804499" y="3012707"/>
            <a:ext cx="1100883" cy="5180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/>
              <a:t>Управление проектом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2C58656E-F638-4692-9F80-CFA5C1F4D19B}"/>
              </a:ext>
            </a:extLst>
          </p:cNvPr>
          <p:cNvSpPr/>
          <p:nvPr/>
        </p:nvSpPr>
        <p:spPr>
          <a:xfrm>
            <a:off x="4098454" y="3016941"/>
            <a:ext cx="1185693" cy="5095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/>
              <a:t>Проект (инжиниринг)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6A84F00C-04F4-4B14-B92E-204C045E3F4F}"/>
              </a:ext>
            </a:extLst>
          </p:cNvPr>
          <p:cNvSpPr/>
          <p:nvPr/>
        </p:nvSpPr>
        <p:spPr>
          <a:xfrm>
            <a:off x="5423013" y="3023144"/>
            <a:ext cx="1052288" cy="497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/>
              <a:t>Поставки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7C83356B-EAFD-4AE0-859F-CEDEE613A5D7}"/>
              </a:ext>
            </a:extLst>
          </p:cNvPr>
          <p:cNvSpPr/>
          <p:nvPr/>
        </p:nvSpPr>
        <p:spPr>
          <a:xfrm>
            <a:off x="6595499" y="3023143"/>
            <a:ext cx="1185693" cy="4971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/>
              <a:t>Строительство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6E9F5466-71CC-45F7-A130-7049B96C6FDF}"/>
              </a:ext>
            </a:extLst>
          </p:cNvPr>
          <p:cNvSpPr/>
          <p:nvPr/>
        </p:nvSpPr>
        <p:spPr>
          <a:xfrm>
            <a:off x="7920676" y="3016941"/>
            <a:ext cx="1110301" cy="5095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/>
              <a:t>Эксплуатация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9211C69-1227-4031-A678-0DA31D20825E}"/>
              </a:ext>
            </a:extLst>
          </p:cNvPr>
          <p:cNvSpPr txBox="1"/>
          <p:nvPr/>
        </p:nvSpPr>
        <p:spPr>
          <a:xfrm>
            <a:off x="111938" y="1281584"/>
            <a:ext cx="87360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00CC"/>
                </a:solidFill>
              </a:rPr>
              <a:t> 1) Модель последовательного управления реализацией ОКС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867E8F2C-004B-4D00-B6DD-AE9DB52F404B}"/>
              </a:ext>
            </a:extLst>
          </p:cNvPr>
          <p:cNvSpPr/>
          <p:nvPr/>
        </p:nvSpPr>
        <p:spPr>
          <a:xfrm>
            <a:off x="625713" y="1732717"/>
            <a:ext cx="1728192" cy="57034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/>
              <a:t>Заказчик</a:t>
            </a:r>
            <a:br>
              <a:rPr lang="ru-RU" sz="1600" b="1" dirty="0"/>
            </a:br>
            <a:r>
              <a:rPr lang="ru-RU" sz="1600" b="1" dirty="0"/>
              <a:t>(собственник)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CC620282-7C1E-4699-AE60-88CA1528A34F}"/>
              </a:ext>
            </a:extLst>
          </p:cNvPr>
          <p:cNvSpPr/>
          <p:nvPr/>
        </p:nvSpPr>
        <p:spPr>
          <a:xfrm>
            <a:off x="5949157" y="2400295"/>
            <a:ext cx="1655762" cy="48112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Генеральный подрядчик</a:t>
            </a:r>
          </a:p>
        </p:txBody>
      </p:sp>
      <p:sp>
        <p:nvSpPr>
          <p:cNvPr id="28" name="Стрелка: вниз 27">
            <a:extLst>
              <a:ext uri="{FF2B5EF4-FFF2-40B4-BE49-F238E27FC236}">
                <a16:creationId xmlns:a16="http://schemas.microsoft.com/office/drawing/2014/main" id="{05651304-0BB7-4CF6-83C1-857F7F55F160}"/>
              </a:ext>
            </a:extLst>
          </p:cNvPr>
          <p:cNvSpPr/>
          <p:nvPr/>
        </p:nvSpPr>
        <p:spPr>
          <a:xfrm>
            <a:off x="873520" y="2337222"/>
            <a:ext cx="96802" cy="645554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: вниз 28">
            <a:extLst>
              <a:ext uri="{FF2B5EF4-FFF2-40B4-BE49-F238E27FC236}">
                <a16:creationId xmlns:a16="http://schemas.microsoft.com/office/drawing/2014/main" id="{33B76446-99E0-4291-B764-47A2D87A757F}"/>
              </a:ext>
            </a:extLst>
          </p:cNvPr>
          <p:cNvSpPr/>
          <p:nvPr/>
        </p:nvSpPr>
        <p:spPr>
          <a:xfrm>
            <a:off x="2004807" y="2337222"/>
            <a:ext cx="91734" cy="665046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: вниз 31">
            <a:extLst>
              <a:ext uri="{FF2B5EF4-FFF2-40B4-BE49-F238E27FC236}">
                <a16:creationId xmlns:a16="http://schemas.microsoft.com/office/drawing/2014/main" id="{6A55CB56-2CA3-46D1-9032-0F4151B6C89B}"/>
              </a:ext>
            </a:extLst>
          </p:cNvPr>
          <p:cNvSpPr/>
          <p:nvPr/>
        </p:nvSpPr>
        <p:spPr>
          <a:xfrm>
            <a:off x="8423127" y="1787678"/>
            <a:ext cx="105395" cy="1198122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: вправо 33">
            <a:extLst>
              <a:ext uri="{FF2B5EF4-FFF2-40B4-BE49-F238E27FC236}">
                <a16:creationId xmlns:a16="http://schemas.microsoft.com/office/drawing/2014/main" id="{4199FB1C-FF64-4AD4-B980-9FD9EF25B8D0}"/>
              </a:ext>
            </a:extLst>
          </p:cNvPr>
          <p:cNvSpPr/>
          <p:nvPr/>
        </p:nvSpPr>
        <p:spPr>
          <a:xfrm>
            <a:off x="2360382" y="2019084"/>
            <a:ext cx="437640" cy="107818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трелка: вниз 35">
            <a:extLst>
              <a:ext uri="{FF2B5EF4-FFF2-40B4-BE49-F238E27FC236}">
                <a16:creationId xmlns:a16="http://schemas.microsoft.com/office/drawing/2014/main" id="{53733EE9-D827-45B3-86AB-4FEC0A3B5FA2}"/>
              </a:ext>
            </a:extLst>
          </p:cNvPr>
          <p:cNvSpPr/>
          <p:nvPr/>
        </p:nvSpPr>
        <p:spPr>
          <a:xfrm>
            <a:off x="3347543" y="2278941"/>
            <a:ext cx="97754" cy="7038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4D9EE813-D87B-4ED3-AC2E-E7FA1B09B74D}"/>
              </a:ext>
            </a:extLst>
          </p:cNvPr>
          <p:cNvSpPr/>
          <p:nvPr/>
        </p:nvSpPr>
        <p:spPr>
          <a:xfrm>
            <a:off x="2804499" y="1908685"/>
            <a:ext cx="2602669" cy="394374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Технический заказчик:</a:t>
            </a:r>
          </a:p>
        </p:txBody>
      </p:sp>
      <p:sp>
        <p:nvSpPr>
          <p:cNvPr id="38" name="Стрелка: вниз 37">
            <a:extLst>
              <a:ext uri="{FF2B5EF4-FFF2-40B4-BE49-F238E27FC236}">
                <a16:creationId xmlns:a16="http://schemas.microsoft.com/office/drawing/2014/main" id="{DC6D72A6-CC4D-4E85-9AAC-F5F6CC6BB1C8}"/>
              </a:ext>
            </a:extLst>
          </p:cNvPr>
          <p:cNvSpPr/>
          <p:nvPr/>
        </p:nvSpPr>
        <p:spPr>
          <a:xfrm>
            <a:off x="4552798" y="2317730"/>
            <a:ext cx="82864" cy="86034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трелка: вниз 45">
            <a:extLst>
              <a:ext uri="{FF2B5EF4-FFF2-40B4-BE49-F238E27FC236}">
                <a16:creationId xmlns:a16="http://schemas.microsoft.com/office/drawing/2014/main" id="{887CC88B-EA91-4943-BE5C-2F50B5824CB5}"/>
              </a:ext>
            </a:extLst>
          </p:cNvPr>
          <p:cNvSpPr/>
          <p:nvPr/>
        </p:nvSpPr>
        <p:spPr>
          <a:xfrm>
            <a:off x="5683826" y="2129407"/>
            <a:ext cx="86037" cy="872861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трелка: вниз 47">
            <a:extLst>
              <a:ext uri="{FF2B5EF4-FFF2-40B4-BE49-F238E27FC236}">
                <a16:creationId xmlns:a16="http://schemas.microsoft.com/office/drawing/2014/main" id="{1826CC5B-DB98-451D-B478-8670BCEA6579}"/>
              </a:ext>
            </a:extLst>
          </p:cNvPr>
          <p:cNvSpPr/>
          <p:nvPr/>
        </p:nvSpPr>
        <p:spPr>
          <a:xfrm>
            <a:off x="7139193" y="2889549"/>
            <a:ext cx="105396" cy="101929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трелка: вниз 48">
            <a:extLst>
              <a:ext uri="{FF2B5EF4-FFF2-40B4-BE49-F238E27FC236}">
                <a16:creationId xmlns:a16="http://schemas.microsoft.com/office/drawing/2014/main" id="{21D8A379-40AA-4B8B-989B-1DA631B842CB}"/>
              </a:ext>
            </a:extLst>
          </p:cNvPr>
          <p:cNvSpPr/>
          <p:nvPr/>
        </p:nvSpPr>
        <p:spPr>
          <a:xfrm>
            <a:off x="6253898" y="2891326"/>
            <a:ext cx="105396" cy="100151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трелка: вниз 50">
            <a:extLst>
              <a:ext uri="{FF2B5EF4-FFF2-40B4-BE49-F238E27FC236}">
                <a16:creationId xmlns:a16="http://schemas.microsoft.com/office/drawing/2014/main" id="{2A9D5CC2-D5C5-4132-A8D8-181D90C167D5}"/>
              </a:ext>
            </a:extLst>
          </p:cNvPr>
          <p:cNvSpPr/>
          <p:nvPr/>
        </p:nvSpPr>
        <p:spPr>
          <a:xfrm>
            <a:off x="4537907" y="2900339"/>
            <a:ext cx="97755" cy="101929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FC469AC8-C2ED-42D3-81CF-032C651AE576}"/>
              </a:ext>
            </a:extLst>
          </p:cNvPr>
          <p:cNvSpPr/>
          <p:nvPr/>
        </p:nvSpPr>
        <p:spPr>
          <a:xfrm>
            <a:off x="3725270" y="2408504"/>
            <a:ext cx="1681898" cy="48544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Генеральный проектировщик</a:t>
            </a:r>
          </a:p>
        </p:txBody>
      </p:sp>
      <p:sp>
        <p:nvSpPr>
          <p:cNvPr id="56" name="Прямоугольник 55">
            <a:extLst>
              <a:ext uri="{FF2B5EF4-FFF2-40B4-BE49-F238E27FC236}">
                <a16:creationId xmlns:a16="http://schemas.microsoft.com/office/drawing/2014/main" id="{B2A5D6EC-0D86-4187-9FE7-EE6D66FFE91C}"/>
              </a:ext>
            </a:extLst>
          </p:cNvPr>
          <p:cNvSpPr/>
          <p:nvPr/>
        </p:nvSpPr>
        <p:spPr>
          <a:xfrm>
            <a:off x="5423013" y="2069948"/>
            <a:ext cx="1453242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трелка: вниз 39">
            <a:extLst>
              <a:ext uri="{FF2B5EF4-FFF2-40B4-BE49-F238E27FC236}">
                <a16:creationId xmlns:a16="http://schemas.microsoft.com/office/drawing/2014/main" id="{08A100DE-C672-4FA1-9B15-457ED275D863}"/>
              </a:ext>
            </a:extLst>
          </p:cNvPr>
          <p:cNvSpPr/>
          <p:nvPr/>
        </p:nvSpPr>
        <p:spPr>
          <a:xfrm>
            <a:off x="6825331" y="2069950"/>
            <a:ext cx="86036" cy="320440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A2C1A11-006F-412E-9A43-24F6E07BCF7E}"/>
              </a:ext>
            </a:extLst>
          </p:cNvPr>
          <p:cNvSpPr txBox="1"/>
          <p:nvPr/>
        </p:nvSpPr>
        <p:spPr>
          <a:xfrm>
            <a:off x="179512" y="4983650"/>
            <a:ext cx="86684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00FF"/>
                </a:solidFill>
              </a:rPr>
              <a:t>2) Модель управления реализацией проекта единым подрядчиком в течение всего жизненного цикла ОКС </a:t>
            </a:r>
          </a:p>
        </p:txBody>
      </p:sp>
      <p:sp>
        <p:nvSpPr>
          <p:cNvPr id="61" name="Прямоугольник 60">
            <a:extLst>
              <a:ext uri="{FF2B5EF4-FFF2-40B4-BE49-F238E27FC236}">
                <a16:creationId xmlns:a16="http://schemas.microsoft.com/office/drawing/2014/main" id="{94C15FDF-E78D-4017-B03A-071EAEA7CF54}"/>
              </a:ext>
            </a:extLst>
          </p:cNvPr>
          <p:cNvSpPr/>
          <p:nvPr/>
        </p:nvSpPr>
        <p:spPr>
          <a:xfrm>
            <a:off x="2804499" y="3693256"/>
            <a:ext cx="5010748" cy="118272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sz="700" dirty="0"/>
          </a:p>
          <a:p>
            <a:pPr algn="ctr"/>
            <a:r>
              <a:rPr lang="ru-RU" b="1" dirty="0">
                <a:solidFill>
                  <a:schemeClr val="bg1"/>
                </a:solidFill>
              </a:rPr>
              <a:t>Подрядчик полного жизненного цикла ОКС</a:t>
            </a:r>
          </a:p>
        </p:txBody>
      </p:sp>
      <p:sp>
        <p:nvSpPr>
          <p:cNvPr id="64" name="Прямоугольник 63">
            <a:extLst>
              <a:ext uri="{FF2B5EF4-FFF2-40B4-BE49-F238E27FC236}">
                <a16:creationId xmlns:a16="http://schemas.microsoft.com/office/drawing/2014/main" id="{B5C8A553-62F4-49BA-BBA8-91F18E59B3A8}"/>
              </a:ext>
            </a:extLst>
          </p:cNvPr>
          <p:cNvSpPr/>
          <p:nvPr/>
        </p:nvSpPr>
        <p:spPr>
          <a:xfrm>
            <a:off x="2981427" y="3766861"/>
            <a:ext cx="1705574" cy="5267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Проектировщики</a:t>
            </a:r>
          </a:p>
        </p:txBody>
      </p:sp>
      <p:sp>
        <p:nvSpPr>
          <p:cNvPr id="66" name="Прямоугольник 65">
            <a:extLst>
              <a:ext uri="{FF2B5EF4-FFF2-40B4-BE49-F238E27FC236}">
                <a16:creationId xmlns:a16="http://schemas.microsoft.com/office/drawing/2014/main" id="{54560C14-B785-44BE-A059-A11E47E41C8C}"/>
              </a:ext>
            </a:extLst>
          </p:cNvPr>
          <p:cNvSpPr/>
          <p:nvPr/>
        </p:nvSpPr>
        <p:spPr>
          <a:xfrm>
            <a:off x="6106860" y="3784023"/>
            <a:ext cx="1561484" cy="5095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Субподрядчики</a:t>
            </a:r>
          </a:p>
        </p:txBody>
      </p:sp>
      <p:sp>
        <p:nvSpPr>
          <p:cNvPr id="68" name="Прямоугольник 67">
            <a:extLst>
              <a:ext uri="{FF2B5EF4-FFF2-40B4-BE49-F238E27FC236}">
                <a16:creationId xmlns:a16="http://schemas.microsoft.com/office/drawing/2014/main" id="{BE374E89-DEF6-4EDC-AB2C-ABFE176B2222}"/>
              </a:ext>
            </a:extLst>
          </p:cNvPr>
          <p:cNvSpPr/>
          <p:nvPr/>
        </p:nvSpPr>
        <p:spPr>
          <a:xfrm>
            <a:off x="4761567" y="3768870"/>
            <a:ext cx="1270727" cy="5409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Поставщики</a:t>
            </a:r>
          </a:p>
        </p:txBody>
      </p:sp>
      <p:sp>
        <p:nvSpPr>
          <p:cNvPr id="72" name="Стрелка: вправо 71">
            <a:extLst>
              <a:ext uri="{FF2B5EF4-FFF2-40B4-BE49-F238E27FC236}">
                <a16:creationId xmlns:a16="http://schemas.microsoft.com/office/drawing/2014/main" id="{66E90254-071D-4F37-BE16-7ECA837C1113}"/>
              </a:ext>
            </a:extLst>
          </p:cNvPr>
          <p:cNvSpPr/>
          <p:nvPr/>
        </p:nvSpPr>
        <p:spPr>
          <a:xfrm>
            <a:off x="2379322" y="4114674"/>
            <a:ext cx="425177" cy="91853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Стрелка: вверх 73">
            <a:extLst>
              <a:ext uri="{FF2B5EF4-FFF2-40B4-BE49-F238E27FC236}">
                <a16:creationId xmlns:a16="http://schemas.microsoft.com/office/drawing/2014/main" id="{4EDD9771-5B1F-4C56-8CA4-25F8F7EF70A8}"/>
              </a:ext>
            </a:extLst>
          </p:cNvPr>
          <p:cNvSpPr/>
          <p:nvPr/>
        </p:nvSpPr>
        <p:spPr>
          <a:xfrm>
            <a:off x="873519" y="3556174"/>
            <a:ext cx="96802" cy="480098"/>
          </a:xfrm>
          <a:prstGeom prst="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Стрелка: вверх 74">
            <a:extLst>
              <a:ext uri="{FF2B5EF4-FFF2-40B4-BE49-F238E27FC236}">
                <a16:creationId xmlns:a16="http://schemas.microsoft.com/office/drawing/2014/main" id="{9AB23598-E233-49C8-B9C0-51FD9BE2AF8B}"/>
              </a:ext>
            </a:extLst>
          </p:cNvPr>
          <p:cNvSpPr/>
          <p:nvPr/>
        </p:nvSpPr>
        <p:spPr>
          <a:xfrm>
            <a:off x="1998725" y="3554096"/>
            <a:ext cx="97816" cy="488432"/>
          </a:xfrm>
          <a:prstGeom prst="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Прямоугольник 58">
            <a:extLst>
              <a:ext uri="{FF2B5EF4-FFF2-40B4-BE49-F238E27FC236}">
                <a16:creationId xmlns:a16="http://schemas.microsoft.com/office/drawing/2014/main" id="{820EC2B0-FE67-4AE7-BC90-6F031C6968BD}"/>
              </a:ext>
            </a:extLst>
          </p:cNvPr>
          <p:cNvSpPr/>
          <p:nvPr/>
        </p:nvSpPr>
        <p:spPr>
          <a:xfrm>
            <a:off x="658151" y="4036461"/>
            <a:ext cx="1728192" cy="54130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/>
              <a:t>Заказчик</a:t>
            </a:r>
            <a:br>
              <a:rPr lang="ru-RU" sz="1600" b="1" dirty="0"/>
            </a:br>
            <a:r>
              <a:rPr lang="ru-RU" sz="1600" b="1" dirty="0"/>
              <a:t>(инвестор)</a:t>
            </a:r>
          </a:p>
        </p:txBody>
      </p:sp>
      <p:sp>
        <p:nvSpPr>
          <p:cNvPr id="77" name="Стрелка: вверх 76">
            <a:extLst>
              <a:ext uri="{FF2B5EF4-FFF2-40B4-BE49-F238E27FC236}">
                <a16:creationId xmlns:a16="http://schemas.microsoft.com/office/drawing/2014/main" id="{F7B0C9B3-67D3-488F-B13C-21AE67FB76EF}"/>
              </a:ext>
            </a:extLst>
          </p:cNvPr>
          <p:cNvSpPr/>
          <p:nvPr/>
        </p:nvSpPr>
        <p:spPr>
          <a:xfrm>
            <a:off x="8423127" y="3546953"/>
            <a:ext cx="89625" cy="886160"/>
          </a:xfrm>
          <a:prstGeom prst="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Стрелка: вверх 80">
            <a:extLst>
              <a:ext uri="{FF2B5EF4-FFF2-40B4-BE49-F238E27FC236}">
                <a16:creationId xmlns:a16="http://schemas.microsoft.com/office/drawing/2014/main" id="{2FD6E517-1EC7-4214-AA72-12D24C0C627F}"/>
              </a:ext>
            </a:extLst>
          </p:cNvPr>
          <p:cNvSpPr/>
          <p:nvPr/>
        </p:nvSpPr>
        <p:spPr>
          <a:xfrm>
            <a:off x="4537846" y="3541200"/>
            <a:ext cx="97816" cy="144359"/>
          </a:xfrm>
          <a:prstGeom prst="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Стрелка: вверх 83">
            <a:extLst>
              <a:ext uri="{FF2B5EF4-FFF2-40B4-BE49-F238E27FC236}">
                <a16:creationId xmlns:a16="http://schemas.microsoft.com/office/drawing/2014/main" id="{10CF347C-11C5-448E-98A8-FECACF45FB0D}"/>
              </a:ext>
            </a:extLst>
          </p:cNvPr>
          <p:cNvSpPr/>
          <p:nvPr/>
        </p:nvSpPr>
        <p:spPr>
          <a:xfrm>
            <a:off x="5683827" y="3541197"/>
            <a:ext cx="96802" cy="120847"/>
          </a:xfrm>
          <a:prstGeom prst="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Стрелка: вверх 85">
            <a:extLst>
              <a:ext uri="{FF2B5EF4-FFF2-40B4-BE49-F238E27FC236}">
                <a16:creationId xmlns:a16="http://schemas.microsoft.com/office/drawing/2014/main" id="{CAAB14EF-2DC8-440F-B156-A02EC138850A}"/>
              </a:ext>
            </a:extLst>
          </p:cNvPr>
          <p:cNvSpPr/>
          <p:nvPr/>
        </p:nvSpPr>
        <p:spPr>
          <a:xfrm>
            <a:off x="7145275" y="3557445"/>
            <a:ext cx="96803" cy="134670"/>
          </a:xfrm>
          <a:prstGeom prst="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8" name="Стрелка: вверх 87">
            <a:extLst>
              <a:ext uri="{FF2B5EF4-FFF2-40B4-BE49-F238E27FC236}">
                <a16:creationId xmlns:a16="http://schemas.microsoft.com/office/drawing/2014/main" id="{0E48A026-491C-4CEC-A541-D9628B088178}"/>
              </a:ext>
            </a:extLst>
          </p:cNvPr>
          <p:cNvSpPr/>
          <p:nvPr/>
        </p:nvSpPr>
        <p:spPr>
          <a:xfrm>
            <a:off x="8100798" y="3546953"/>
            <a:ext cx="89625" cy="626004"/>
          </a:xfrm>
          <a:prstGeom prst="upArrow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0" name="Прямоугольник 89">
            <a:extLst>
              <a:ext uri="{FF2B5EF4-FFF2-40B4-BE49-F238E27FC236}">
                <a16:creationId xmlns:a16="http://schemas.microsoft.com/office/drawing/2014/main" id="{4429FD1B-BC66-449D-9DA5-4E406D5A532C}"/>
              </a:ext>
            </a:extLst>
          </p:cNvPr>
          <p:cNvSpPr/>
          <p:nvPr/>
        </p:nvSpPr>
        <p:spPr>
          <a:xfrm>
            <a:off x="7839049" y="4127236"/>
            <a:ext cx="261749" cy="4572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1E59485D-B0CD-4896-AC1A-73593AE956EB}"/>
              </a:ext>
            </a:extLst>
          </p:cNvPr>
          <p:cNvSpPr txBox="1"/>
          <p:nvPr/>
        </p:nvSpPr>
        <p:spPr>
          <a:xfrm>
            <a:off x="103877" y="5644672"/>
            <a:ext cx="894727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700" b="1" dirty="0">
                <a:solidFill>
                  <a:srgbClr val="C00000"/>
                </a:solidFill>
              </a:rPr>
              <a:t>Формирование практики контрактов жизненного цикла ОКС, основанных на нормах 44-ФЗ, для подрядчиков, способных принять на себя полную ответственность: за риски реализации проекта (при параллельном ведении всех видов работ), сроки и фиксированную стоимость контракта.</a:t>
            </a:r>
          </a:p>
        </p:txBody>
      </p:sp>
      <p:sp>
        <p:nvSpPr>
          <p:cNvPr id="50" name="Стрелка: вправо 71">
            <a:extLst>
              <a:ext uri="{FF2B5EF4-FFF2-40B4-BE49-F238E27FC236}">
                <a16:creationId xmlns:a16="http://schemas.microsoft.com/office/drawing/2014/main" id="{54AB0767-154E-8741-ACA3-5146B712102E}"/>
              </a:ext>
            </a:extLst>
          </p:cNvPr>
          <p:cNvSpPr/>
          <p:nvPr/>
        </p:nvSpPr>
        <p:spPr>
          <a:xfrm>
            <a:off x="2390579" y="4381429"/>
            <a:ext cx="402019" cy="91853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>
            <a:extLst>
              <a:ext uri="{FF2B5EF4-FFF2-40B4-BE49-F238E27FC236}">
                <a16:creationId xmlns:a16="http://schemas.microsoft.com/office/drawing/2014/main" id="{4215EB96-D510-4D48-8F6F-8E1BEBAFAF3D}"/>
              </a:ext>
            </a:extLst>
          </p:cNvPr>
          <p:cNvSpPr/>
          <p:nvPr/>
        </p:nvSpPr>
        <p:spPr>
          <a:xfrm flipV="1">
            <a:off x="7839049" y="4396439"/>
            <a:ext cx="646800" cy="45719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>
            <a:extLst>
              <a:ext uri="{FF2B5EF4-FFF2-40B4-BE49-F238E27FC236}">
                <a16:creationId xmlns:a16="http://schemas.microsoft.com/office/drawing/2014/main" id="{C05E1C02-3243-C44E-B148-72B608EDF586}"/>
              </a:ext>
            </a:extLst>
          </p:cNvPr>
          <p:cNvSpPr/>
          <p:nvPr/>
        </p:nvSpPr>
        <p:spPr>
          <a:xfrm flipV="1">
            <a:off x="2351013" y="1789360"/>
            <a:ext cx="6134836" cy="45719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5090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6875463" y="63817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32447AA1-0C88-4A7B-AE3D-B856EA70C982}" type="slidenum">
              <a:rPr lang="ru-RU" altLang="ru-RU" sz="1400" smtClean="0">
                <a:latin typeface="Arial" charset="0"/>
              </a:rPr>
              <a:pPr>
                <a:spcBef>
                  <a:spcPct val="0"/>
                </a:spcBef>
                <a:buFontTx/>
                <a:buNone/>
                <a:defRPr/>
              </a:pPr>
              <a:t>27</a:t>
            </a:fld>
            <a:endParaRPr lang="ru-RU" altLang="ru-RU" sz="1400" dirty="0">
              <a:latin typeface="Arial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77813" y="4545049"/>
            <a:ext cx="8588373" cy="108046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Целевые показатели:</a:t>
            </a:r>
          </a:p>
          <a:p>
            <a:pPr lvl="0" algn="just">
              <a:tabLst>
                <a:tab pos="540385" algn="l"/>
              </a:tabLst>
            </a:pPr>
            <a:r>
              <a:rPr lang="ru-RU" sz="1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увеличение объема инфраструктурного строительства до 2,0 трлн рублей в год.</a:t>
            </a:r>
          </a:p>
          <a:p>
            <a:pPr lvl="0" algn="just">
              <a:tabLst>
                <a:tab pos="540385" algn="l"/>
              </a:tabLst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доля контрактов с полной ответственностью (контрактов жизненного цикла), заключенных при возведении или реконструкции промышленных объектов, - 30%.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7813" y="1138714"/>
            <a:ext cx="4078163" cy="322639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Проблемы:</a:t>
            </a:r>
          </a:p>
          <a:p>
            <a:pPr eaLnBrk="0" hangingPunct="0">
              <a:defRPr/>
            </a:pPr>
            <a:r>
              <a:rPr lang="ru-RU" sz="1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Растущая потребность в государственных  инфраструктурных инвестициях в основном для транспортных систем 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Недостаточный уровень привлечения частного капитала в инфраструктуру 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Высокая зависимость магистрального транспорта от государственных программ 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Неразвитость инжинирингового обеспечения в промышленном строительстве и низкая эффективность систем проектного управления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499992" y="1138714"/>
            <a:ext cx="4366195" cy="322639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Задачи:</a:t>
            </a:r>
          </a:p>
          <a:p>
            <a:pPr eaLnBrk="0" hangingPunct="0">
              <a:defRPr/>
            </a:pPr>
            <a:r>
              <a:rPr lang="ru-RU" sz="1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Совершенствование системы договорных отношений с использованием типовых международных контрактов  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Увеличение доли контрактов жизненного цикла </a:t>
            </a:r>
          </a:p>
          <a:p>
            <a:pPr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Стимулирование развития строительных интеграторов полного цикла индустриальных проектов под ключ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Обеспечение возможности многостадийного проектирования для сложных промышленных объектов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Расширение географии строительства сельскохозяйственных объектов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90538" y="5805264"/>
            <a:ext cx="7921625" cy="93526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Государственные инвестиции в инфраструктурное и магистральное строительство оказывают существенную поддержку развития строительной отрасли</a:t>
            </a:r>
          </a:p>
        </p:txBody>
      </p: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91766" y="629127"/>
            <a:ext cx="8939212" cy="3651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Инфраструктурное и промышленное и строительство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C7AF92-4B0B-416D-954A-7304EC52A5DB}"/>
              </a:ext>
            </a:extLst>
          </p:cNvPr>
          <p:cNvSpPr txBox="1">
            <a:spLocks/>
          </p:cNvSpPr>
          <p:nvPr/>
        </p:nvSpPr>
        <p:spPr bwMode="auto">
          <a:xfrm>
            <a:off x="185716" y="0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</p:spTree>
    <p:extLst>
      <p:ext uri="{BB962C8B-B14F-4D97-AF65-F5344CB8AC3E}">
        <p14:creationId xmlns:p14="http://schemas.microsoft.com/office/powerpoint/2010/main" val="17469379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8532439" y="6381750"/>
            <a:ext cx="573461" cy="47625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299CC1A4-38A4-4CCC-B01C-D0E95BA06A9C}" type="slidenum">
              <a:rPr lang="ru-RU" altLang="ru-RU" sz="1400" smtClean="0">
                <a:latin typeface="Arial" charset="0"/>
              </a:rPr>
              <a:pPr>
                <a:spcBef>
                  <a:spcPct val="0"/>
                </a:spcBef>
                <a:buFontTx/>
                <a:buNone/>
                <a:defRPr/>
              </a:pPr>
              <a:t>28</a:t>
            </a:fld>
            <a:endParaRPr lang="ru-RU" altLang="ru-RU" sz="1400" dirty="0">
              <a:latin typeface="Arial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31762" y="4653135"/>
            <a:ext cx="8872448" cy="72008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Целевой показатель:</a:t>
            </a:r>
          </a:p>
          <a:p>
            <a:pPr eaLnBrk="0" hangingPunct="0">
              <a:defRPr/>
            </a:pPr>
            <a:r>
              <a:rPr lang="ru-RU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стандартизация методологии и требований экспертизы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1762" y="1196975"/>
            <a:ext cx="4296222" cy="324013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Проблемы:</a:t>
            </a:r>
          </a:p>
          <a:p>
            <a:pPr eaLnBrk="0" hangingPunct="0">
              <a:defRPr/>
            </a:pPr>
            <a:r>
              <a:rPr lang="ru-RU" sz="16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внедрение технологий информационного моделирования в  проектировании;</a:t>
            </a:r>
          </a:p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развитие новых методов и технологий строительства;</a:t>
            </a:r>
          </a:p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неоднородность качества экспертных заключений;</a:t>
            </a:r>
          </a:p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ограниченность объемов рынка экспертных услуг;</a:t>
            </a:r>
          </a:p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псевдо конкурентность экспертиз.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545013" y="1173163"/>
            <a:ext cx="4467225" cy="326394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Задачи:</a:t>
            </a:r>
          </a:p>
          <a:p>
            <a:pPr eaLnBrk="0" hangingPunct="0">
              <a:defRPr/>
            </a:pPr>
            <a:r>
              <a:rPr lang="ru-RU" sz="16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Уточнение функций института экспертизы, включая оценку предпроектных исследований и сопровождение проектирования;</a:t>
            </a:r>
          </a:p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Переход к строительному инжинирингу инвестиционного этапа ОКС;</a:t>
            </a:r>
          </a:p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Формирование системы материальной ответственности всех видов экспертиз; </a:t>
            </a:r>
          </a:p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Включение негосударственной экспертизы в саморегулирование.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5288" y="5589239"/>
            <a:ext cx="8281168" cy="100811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Экспертная деятельность должна обеспечивать безопасность объектов капитального строительства, а также строиться на единых принципах регулирования и поддерживать прогрессивные решения</a:t>
            </a:r>
          </a:p>
        </p:txBody>
      </p:sp>
      <p:sp>
        <p:nvSpPr>
          <p:cNvPr id="12" name="Заголовок 2">
            <a:extLst>
              <a:ext uri="{FF2B5EF4-FFF2-40B4-BE49-F238E27FC236}">
                <a16:creationId xmlns:a16="http://schemas.microsoft.com/office/drawing/2014/main" id="{31313C45-C452-4100-9B24-414F054FE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" y="575469"/>
            <a:ext cx="9067800" cy="52228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Институт строительной экспертизы</a:t>
            </a: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23CB29C3-607E-4075-A281-F6504B800BDF}"/>
              </a:ext>
            </a:extLst>
          </p:cNvPr>
          <p:cNvSpPr txBox="1">
            <a:spLocks/>
          </p:cNvSpPr>
          <p:nvPr/>
        </p:nvSpPr>
        <p:spPr bwMode="auto">
          <a:xfrm>
            <a:off x="198546" y="0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</p:spTree>
    <p:extLst>
      <p:ext uri="{BB962C8B-B14F-4D97-AF65-F5344CB8AC3E}">
        <p14:creationId xmlns:p14="http://schemas.microsoft.com/office/powerpoint/2010/main" val="30568256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3A721E-FD57-4065-A2A2-12CE202D0B49}" type="slidenum">
              <a:rPr lang="ru-RU" smtClean="0">
                <a:solidFill>
                  <a:srgbClr val="002060"/>
                </a:solidFill>
              </a:rPr>
              <a:pPr>
                <a:defRPr/>
              </a:pPr>
              <a:t>29</a:t>
            </a:fld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7716" y="1036468"/>
            <a:ext cx="89262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Переход от базисно-индексного к ресурсному методу расчета сметной стоимости строительства</a:t>
            </a:r>
            <a:endParaRPr lang="ru-RU" sz="2000" b="1" dirty="0">
              <a:solidFill>
                <a:srgbClr val="0000F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1844824"/>
            <a:ext cx="2232248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/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Индексы пересчета сметной стоимости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619672" y="2667135"/>
            <a:ext cx="2088232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/>
            <a:r>
              <a:rPr lang="ru-RU" sz="16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Базисные цены 2000 года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628879" y="3524402"/>
            <a:ext cx="2088232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/>
            <a:r>
              <a:rPr lang="ru-RU" sz="16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Базисные цены 1991 года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632112" y="4375922"/>
            <a:ext cx="2075792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/>
            <a:r>
              <a:rPr lang="ru-RU" sz="16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Базисные цены 1984 года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83568" y="5224871"/>
            <a:ext cx="2232248" cy="63149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/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Элементные нормы (ЕНиР, ЕНВ)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372200" y="1844824"/>
            <a:ext cx="2088232" cy="64807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Ресурсные методы расчета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552493" y="2897923"/>
            <a:ext cx="1907939" cy="64807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Методические материалы</a:t>
            </a:r>
          </a:p>
        </p:txBody>
      </p:sp>
      <p:sp>
        <p:nvSpPr>
          <p:cNvPr id="14" name="Цилиндр 13"/>
          <p:cNvSpPr/>
          <p:nvPr/>
        </p:nvSpPr>
        <p:spPr>
          <a:xfrm>
            <a:off x="4173625" y="4172474"/>
            <a:ext cx="1929745" cy="943112"/>
          </a:xfrm>
          <a:prstGeom prst="ca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Стоимость материалов</a:t>
            </a:r>
          </a:p>
          <a:p>
            <a:pPr algn="ctr"/>
            <a:endParaRPr lang="ru-RU" dirty="0"/>
          </a:p>
        </p:txBody>
      </p:sp>
      <p:sp>
        <p:nvSpPr>
          <p:cNvPr id="15" name="Цилиндр 14"/>
          <p:cNvSpPr/>
          <p:nvPr/>
        </p:nvSpPr>
        <p:spPr>
          <a:xfrm>
            <a:off x="4162721" y="4814538"/>
            <a:ext cx="1940646" cy="405983"/>
          </a:xfrm>
          <a:prstGeom prst="can">
            <a:avLst>
              <a:gd name="adj" fmla="val 49132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Цилиндр 15"/>
          <p:cNvSpPr/>
          <p:nvPr/>
        </p:nvSpPr>
        <p:spPr>
          <a:xfrm>
            <a:off x="6538986" y="3650342"/>
            <a:ext cx="1921446" cy="838877"/>
          </a:xfrm>
          <a:prstGeom prst="ca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Стоимость труда</a:t>
            </a:r>
          </a:p>
        </p:txBody>
      </p:sp>
      <p:sp>
        <p:nvSpPr>
          <p:cNvPr id="17" name="Цилиндр 16"/>
          <p:cNvSpPr/>
          <p:nvPr/>
        </p:nvSpPr>
        <p:spPr>
          <a:xfrm>
            <a:off x="4173626" y="3040995"/>
            <a:ext cx="1929742" cy="943112"/>
          </a:xfrm>
          <a:prstGeom prst="can">
            <a:avLst>
              <a:gd name="adj" fmla="val 3652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Ресурсная база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173626" y="5625244"/>
            <a:ext cx="19297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Поставщики ресурсов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558187" y="5208290"/>
            <a:ext cx="1902245" cy="648072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Подрядчики</a:t>
            </a:r>
            <a:r>
              <a:rPr lang="ru-RU" dirty="0"/>
              <a:t> </a:t>
            </a:r>
          </a:p>
        </p:txBody>
      </p:sp>
      <p:sp>
        <p:nvSpPr>
          <p:cNvPr id="22" name="Стрелка вправо 21"/>
          <p:cNvSpPr/>
          <p:nvPr/>
        </p:nvSpPr>
        <p:spPr>
          <a:xfrm>
            <a:off x="2915816" y="1931970"/>
            <a:ext cx="3456384" cy="525969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rgbClr val="FF0000"/>
                </a:solidFill>
              </a:rPr>
              <a:t>Переходный период</a:t>
            </a:r>
          </a:p>
        </p:txBody>
      </p:sp>
      <p:sp>
        <p:nvSpPr>
          <p:cNvPr id="23" name="Умножение 22"/>
          <p:cNvSpPr/>
          <p:nvPr/>
        </p:nvSpPr>
        <p:spPr>
          <a:xfrm>
            <a:off x="1187150" y="4092893"/>
            <a:ext cx="410546" cy="292544"/>
          </a:xfrm>
          <a:prstGeom prst="mathMultiply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251520" y="3965999"/>
            <a:ext cx="9356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K</a:t>
            </a:r>
            <a:r>
              <a:rPr lang="en-US" sz="1400" b="1" dirty="0">
                <a:solidFill>
                  <a:srgbClr val="0000CC"/>
                </a:solidFill>
              </a:rPr>
              <a:t>84/91</a:t>
            </a:r>
            <a:endParaRPr lang="ru-RU" sz="2400" b="1" dirty="0">
              <a:solidFill>
                <a:srgbClr val="0000CC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18321" y="2983884"/>
            <a:ext cx="9356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K</a:t>
            </a:r>
            <a:r>
              <a:rPr lang="en-US" sz="1400" b="1" dirty="0">
                <a:solidFill>
                  <a:srgbClr val="0000CC"/>
                </a:solidFill>
              </a:rPr>
              <a:t>91/00</a:t>
            </a:r>
            <a:endParaRPr lang="ru-RU" sz="2400" b="1" dirty="0">
              <a:solidFill>
                <a:srgbClr val="0000CC"/>
              </a:solidFill>
            </a:endParaRPr>
          </a:p>
        </p:txBody>
      </p:sp>
      <p:sp>
        <p:nvSpPr>
          <p:cNvPr id="32" name="Умножение 31"/>
          <p:cNvSpPr/>
          <p:nvPr/>
        </p:nvSpPr>
        <p:spPr>
          <a:xfrm>
            <a:off x="1221566" y="3168935"/>
            <a:ext cx="410546" cy="292544"/>
          </a:xfrm>
          <a:prstGeom prst="mathMultiply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TextBox 50"/>
          <p:cNvSpPr txBox="1"/>
          <p:nvPr/>
        </p:nvSpPr>
        <p:spPr>
          <a:xfrm>
            <a:off x="6103369" y="4855539"/>
            <a:ext cx="724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20%</a:t>
            </a:r>
            <a:endParaRPr lang="ru-RU" dirty="0"/>
          </a:p>
        </p:txBody>
      </p:sp>
      <p:sp>
        <p:nvSpPr>
          <p:cNvPr id="3" name="Стрелка вправо 2"/>
          <p:cNvSpPr/>
          <p:nvPr/>
        </p:nvSpPr>
        <p:spPr>
          <a:xfrm>
            <a:off x="6103370" y="3672486"/>
            <a:ext cx="435616" cy="2527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низ 23"/>
          <p:cNvSpPr/>
          <p:nvPr/>
        </p:nvSpPr>
        <p:spPr>
          <a:xfrm>
            <a:off x="5004048" y="3984107"/>
            <a:ext cx="288032" cy="335822"/>
          </a:xfrm>
          <a:prstGeom prst="downArrow">
            <a:avLst>
              <a:gd name="adj1" fmla="val 50000"/>
              <a:gd name="adj2" fmla="val 3858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>
            <a:off x="7308304" y="2492895"/>
            <a:ext cx="288304" cy="405028"/>
          </a:xfrm>
          <a:prstGeom prst="down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трелка влево 38"/>
          <p:cNvSpPr/>
          <p:nvPr/>
        </p:nvSpPr>
        <p:spPr>
          <a:xfrm>
            <a:off x="6103369" y="3089429"/>
            <a:ext cx="435617" cy="298807"/>
          </a:xfrm>
          <a:prstGeom prst="leftArrow">
            <a:avLst>
              <a:gd name="adj1" fmla="val 50000"/>
              <a:gd name="adj2" fmla="val 38949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трелка вверх 39"/>
          <p:cNvSpPr/>
          <p:nvPr/>
        </p:nvSpPr>
        <p:spPr>
          <a:xfrm>
            <a:off x="5004048" y="5252492"/>
            <a:ext cx="288032" cy="37275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трелка вверх 51"/>
          <p:cNvSpPr/>
          <p:nvPr/>
        </p:nvSpPr>
        <p:spPr>
          <a:xfrm>
            <a:off x="7308304" y="4489219"/>
            <a:ext cx="288304" cy="719071"/>
          </a:xfrm>
          <a:prstGeom prst="up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трелка вверх 52"/>
          <p:cNvSpPr/>
          <p:nvPr/>
        </p:nvSpPr>
        <p:spPr>
          <a:xfrm>
            <a:off x="1619672" y="2492896"/>
            <a:ext cx="288304" cy="174238"/>
          </a:xfrm>
          <a:prstGeom prst="up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79E75A-5CC4-4AB5-9C02-FD4039F39EC6}"/>
              </a:ext>
            </a:extLst>
          </p:cNvPr>
          <p:cNvSpPr txBox="1">
            <a:spLocks/>
          </p:cNvSpPr>
          <p:nvPr/>
        </p:nvSpPr>
        <p:spPr bwMode="auto">
          <a:xfrm>
            <a:off x="185716" y="0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  <p:sp>
        <p:nvSpPr>
          <p:cNvPr id="36" name="Заголовок 2">
            <a:extLst>
              <a:ext uri="{FF2B5EF4-FFF2-40B4-BE49-F238E27FC236}">
                <a16:creationId xmlns:a16="http://schemas.microsoft.com/office/drawing/2014/main" id="{F95AA55A-007E-41A0-9683-FAAD5CAE3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07" y="588353"/>
            <a:ext cx="8929688" cy="4778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Государственное регулирование и администрирование</a:t>
            </a:r>
          </a:p>
        </p:txBody>
      </p:sp>
      <p:sp>
        <p:nvSpPr>
          <p:cNvPr id="33" name="Стрелка вверх 32">
            <a:extLst>
              <a:ext uri="{FF2B5EF4-FFF2-40B4-BE49-F238E27FC236}">
                <a16:creationId xmlns:a16="http://schemas.microsoft.com/office/drawing/2014/main" id="{1730720C-E9ED-544D-8658-41E70144C441}"/>
              </a:ext>
            </a:extLst>
          </p:cNvPr>
          <p:cNvSpPr/>
          <p:nvPr/>
        </p:nvSpPr>
        <p:spPr>
          <a:xfrm>
            <a:off x="1628879" y="5039529"/>
            <a:ext cx="288304" cy="185833"/>
          </a:xfrm>
          <a:prstGeom prst="up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171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 rot="16200000">
            <a:off x="8697049" y="6432744"/>
            <a:ext cx="423656" cy="464837"/>
          </a:xfrm>
        </p:spPr>
        <p:txBody>
          <a:bodyPr vert="vert"/>
          <a:lstStyle/>
          <a:p>
            <a:fld id="{B19B0651-EE4F-4900-A07F-96A6BFA9D0F0}" type="slidenum">
              <a:rPr lang="ru-RU" sz="1600" smtClean="0">
                <a:solidFill>
                  <a:schemeClr val="tx1"/>
                </a:solidFill>
              </a:rPr>
              <a:pPr/>
              <a:t>3</a:t>
            </a:fld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23" name="Полилиния 22"/>
          <p:cNvSpPr/>
          <p:nvPr/>
        </p:nvSpPr>
        <p:spPr>
          <a:xfrm>
            <a:off x="251520" y="5388275"/>
            <a:ext cx="2632347" cy="1281084"/>
          </a:xfrm>
          <a:custGeom>
            <a:avLst/>
            <a:gdLst>
              <a:gd name="connsiteX0" fmla="*/ 0 w 1733826"/>
              <a:gd name="connsiteY0" fmla="*/ 202311 h 1213622"/>
              <a:gd name="connsiteX1" fmla="*/ 202311 w 1733826"/>
              <a:gd name="connsiteY1" fmla="*/ 0 h 1213622"/>
              <a:gd name="connsiteX2" fmla="*/ 1531515 w 1733826"/>
              <a:gd name="connsiteY2" fmla="*/ 0 h 1213622"/>
              <a:gd name="connsiteX3" fmla="*/ 1733826 w 1733826"/>
              <a:gd name="connsiteY3" fmla="*/ 202311 h 1213622"/>
              <a:gd name="connsiteX4" fmla="*/ 1733826 w 1733826"/>
              <a:gd name="connsiteY4" fmla="*/ 1011311 h 1213622"/>
              <a:gd name="connsiteX5" fmla="*/ 1531515 w 1733826"/>
              <a:gd name="connsiteY5" fmla="*/ 1213622 h 1213622"/>
              <a:gd name="connsiteX6" fmla="*/ 202311 w 1733826"/>
              <a:gd name="connsiteY6" fmla="*/ 1213622 h 1213622"/>
              <a:gd name="connsiteX7" fmla="*/ 0 w 1733826"/>
              <a:gd name="connsiteY7" fmla="*/ 1011311 h 1213622"/>
              <a:gd name="connsiteX8" fmla="*/ 0 w 1733826"/>
              <a:gd name="connsiteY8" fmla="*/ 202311 h 1213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33826" h="1213622">
                <a:moveTo>
                  <a:pt x="0" y="202311"/>
                </a:moveTo>
                <a:cubicBezTo>
                  <a:pt x="0" y="90578"/>
                  <a:pt x="90578" y="0"/>
                  <a:pt x="202311" y="0"/>
                </a:cubicBezTo>
                <a:lnTo>
                  <a:pt x="1531515" y="0"/>
                </a:lnTo>
                <a:cubicBezTo>
                  <a:pt x="1643248" y="0"/>
                  <a:pt x="1733826" y="90578"/>
                  <a:pt x="1733826" y="202311"/>
                </a:cubicBezTo>
                <a:lnTo>
                  <a:pt x="1733826" y="1011311"/>
                </a:lnTo>
                <a:cubicBezTo>
                  <a:pt x="1733826" y="1123044"/>
                  <a:pt x="1643248" y="1213622"/>
                  <a:pt x="1531515" y="1213622"/>
                </a:cubicBezTo>
                <a:lnTo>
                  <a:pt x="202311" y="1213622"/>
                </a:lnTo>
                <a:cubicBezTo>
                  <a:pt x="90578" y="1213622"/>
                  <a:pt x="0" y="1123044"/>
                  <a:pt x="0" y="1011311"/>
                </a:cubicBezTo>
                <a:lnTo>
                  <a:pt x="0" y="202311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0" vert="horz" wrap="square" lIns="104975" tIns="104975" rIns="104975" bIns="104975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b="1" kern="1200" dirty="0"/>
              <a:t>Приватизация жилья</a:t>
            </a:r>
            <a:r>
              <a:rPr lang="ru-RU" kern="1200" dirty="0"/>
              <a:t>,</a:t>
            </a:r>
          </a:p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kern="1200" dirty="0"/>
              <a:t> </a:t>
            </a:r>
            <a:r>
              <a:rPr lang="ru-RU" b="1" kern="1200" dirty="0"/>
              <a:t>Приватизация, в т.ч. строительной отрасли </a:t>
            </a:r>
          </a:p>
        </p:txBody>
      </p:sp>
      <p:sp>
        <p:nvSpPr>
          <p:cNvPr id="24" name="Полилиния 23"/>
          <p:cNvSpPr/>
          <p:nvPr/>
        </p:nvSpPr>
        <p:spPr>
          <a:xfrm>
            <a:off x="3016876" y="5459107"/>
            <a:ext cx="1612091" cy="1244168"/>
          </a:xfrm>
          <a:custGeom>
            <a:avLst/>
            <a:gdLst>
              <a:gd name="connsiteX0" fmla="*/ 0 w 1261020"/>
              <a:gd name="connsiteY0" fmla="*/ 0 h 980903"/>
              <a:gd name="connsiteX1" fmla="*/ 1261020 w 1261020"/>
              <a:gd name="connsiteY1" fmla="*/ 0 h 980903"/>
              <a:gd name="connsiteX2" fmla="*/ 1261020 w 1261020"/>
              <a:gd name="connsiteY2" fmla="*/ 980903 h 980903"/>
              <a:gd name="connsiteX3" fmla="*/ 0 w 1261020"/>
              <a:gd name="connsiteY3" fmla="*/ 980903 h 980903"/>
              <a:gd name="connsiteX4" fmla="*/ 0 w 1261020"/>
              <a:gd name="connsiteY4" fmla="*/ 0 h 980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61020" h="980903">
                <a:moveTo>
                  <a:pt x="0" y="0"/>
                </a:moveTo>
                <a:lnTo>
                  <a:pt x="1261020" y="0"/>
                </a:lnTo>
                <a:lnTo>
                  <a:pt x="1261020" y="980903"/>
                </a:lnTo>
                <a:lnTo>
                  <a:pt x="0" y="980903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1"/>
              </a:gs>
              <a:gs pos="10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0" vert="horz" wrap="square" lIns="38100" tIns="38100" rIns="38100" bIns="38100" numCol="1" spcCol="1270" anchor="ctr" anchorCtr="0">
            <a:noAutofit/>
          </a:bodyPr>
          <a:lstStyle/>
          <a:p>
            <a:pPr marL="0" lvl="1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ru-RU" sz="1200" b="1" dirty="0">
                <a:solidFill>
                  <a:schemeClr val="tx1"/>
                </a:solidFill>
              </a:rPr>
              <a:t>Д</a:t>
            </a:r>
            <a:r>
              <a:rPr lang="ru-RU" sz="1200" b="1" kern="1200" dirty="0">
                <a:solidFill>
                  <a:schemeClr val="tx1"/>
                </a:solidFill>
              </a:rPr>
              <a:t>оля частного жилья</a:t>
            </a:r>
            <a:r>
              <a:rPr lang="ru-RU" sz="1200" kern="1200" dirty="0">
                <a:solidFill>
                  <a:schemeClr val="tx1"/>
                </a:solidFill>
              </a:rPr>
              <a:t>:</a:t>
            </a:r>
          </a:p>
          <a:p>
            <a:pPr marL="57150" lvl="1" indent="-57150" defTabSz="444500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ru-RU" sz="1200" dirty="0">
                <a:solidFill>
                  <a:schemeClr val="tx1"/>
                </a:solidFill>
              </a:rPr>
              <a:t> </a:t>
            </a:r>
            <a:r>
              <a:rPr lang="ru-RU" sz="1200" b="1" dirty="0">
                <a:solidFill>
                  <a:schemeClr val="tx1"/>
                </a:solidFill>
              </a:rPr>
              <a:t>1989 г </a:t>
            </a:r>
            <a:r>
              <a:rPr lang="ru-RU" sz="1200" b="1" kern="1200" dirty="0">
                <a:solidFill>
                  <a:schemeClr val="tx1"/>
                </a:solidFill>
              </a:rPr>
              <a:t>– </a:t>
            </a:r>
            <a:r>
              <a:rPr lang="ru-RU" sz="1200" b="1" kern="1200" dirty="0">
                <a:solidFill>
                  <a:srgbClr val="FF0000"/>
                </a:solidFill>
              </a:rPr>
              <a:t>27%</a:t>
            </a: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ru-RU" sz="1200" b="1" dirty="0">
                <a:solidFill>
                  <a:schemeClr val="tx1"/>
                </a:solidFill>
              </a:rPr>
              <a:t> 2020 г</a:t>
            </a:r>
            <a:r>
              <a:rPr lang="ru-RU" sz="1200" b="1" kern="1200" dirty="0">
                <a:solidFill>
                  <a:schemeClr val="tx1"/>
                </a:solidFill>
              </a:rPr>
              <a:t>  – </a:t>
            </a:r>
            <a:r>
              <a:rPr lang="ru-RU" sz="1200" b="1" kern="1200" dirty="0">
                <a:solidFill>
                  <a:srgbClr val="FF0000"/>
                </a:solidFill>
              </a:rPr>
              <a:t>92%</a:t>
            </a:r>
            <a:endParaRPr lang="ru-RU" sz="1200" b="1" kern="1200" dirty="0">
              <a:solidFill>
                <a:schemeClr val="tx1"/>
              </a:solidFill>
            </a:endParaRPr>
          </a:p>
          <a:p>
            <a:pPr marL="0" lvl="1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ru-RU" sz="1200" b="1" dirty="0">
                <a:solidFill>
                  <a:schemeClr val="tx1"/>
                </a:solidFill>
              </a:rPr>
              <a:t>Доля частных стройорганизаций: </a:t>
            </a: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ru-RU" sz="1200" dirty="0">
                <a:solidFill>
                  <a:schemeClr val="tx1"/>
                </a:solidFill>
              </a:rPr>
              <a:t>в </a:t>
            </a:r>
            <a:r>
              <a:rPr lang="ru-RU" sz="1200" b="1" dirty="0">
                <a:solidFill>
                  <a:schemeClr val="tx1"/>
                </a:solidFill>
              </a:rPr>
              <a:t>2020 г – </a:t>
            </a:r>
            <a:r>
              <a:rPr lang="ru-RU" sz="1200" b="1" dirty="0">
                <a:solidFill>
                  <a:srgbClr val="FF0000"/>
                </a:solidFill>
              </a:rPr>
              <a:t>99%</a:t>
            </a:r>
            <a:endParaRPr lang="ru-RU" sz="1200" b="1" kern="1200" dirty="0">
              <a:solidFill>
                <a:srgbClr val="FF0000"/>
              </a:solidFill>
            </a:endParaRPr>
          </a:p>
        </p:txBody>
      </p:sp>
      <p:sp>
        <p:nvSpPr>
          <p:cNvPr id="25" name="Полилиния 24"/>
          <p:cNvSpPr/>
          <p:nvPr/>
        </p:nvSpPr>
        <p:spPr>
          <a:xfrm>
            <a:off x="1627557" y="4005142"/>
            <a:ext cx="2692370" cy="1296065"/>
          </a:xfrm>
          <a:custGeom>
            <a:avLst/>
            <a:gdLst>
              <a:gd name="connsiteX0" fmla="*/ 0 w 1733826"/>
              <a:gd name="connsiteY0" fmla="*/ 202311 h 1213622"/>
              <a:gd name="connsiteX1" fmla="*/ 202311 w 1733826"/>
              <a:gd name="connsiteY1" fmla="*/ 0 h 1213622"/>
              <a:gd name="connsiteX2" fmla="*/ 1531515 w 1733826"/>
              <a:gd name="connsiteY2" fmla="*/ 0 h 1213622"/>
              <a:gd name="connsiteX3" fmla="*/ 1733826 w 1733826"/>
              <a:gd name="connsiteY3" fmla="*/ 202311 h 1213622"/>
              <a:gd name="connsiteX4" fmla="*/ 1733826 w 1733826"/>
              <a:gd name="connsiteY4" fmla="*/ 1011311 h 1213622"/>
              <a:gd name="connsiteX5" fmla="*/ 1531515 w 1733826"/>
              <a:gd name="connsiteY5" fmla="*/ 1213622 h 1213622"/>
              <a:gd name="connsiteX6" fmla="*/ 202311 w 1733826"/>
              <a:gd name="connsiteY6" fmla="*/ 1213622 h 1213622"/>
              <a:gd name="connsiteX7" fmla="*/ 0 w 1733826"/>
              <a:gd name="connsiteY7" fmla="*/ 1011311 h 1213622"/>
              <a:gd name="connsiteX8" fmla="*/ 0 w 1733826"/>
              <a:gd name="connsiteY8" fmla="*/ 202311 h 1213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33826" h="1213622">
                <a:moveTo>
                  <a:pt x="0" y="202311"/>
                </a:moveTo>
                <a:cubicBezTo>
                  <a:pt x="0" y="90578"/>
                  <a:pt x="90578" y="0"/>
                  <a:pt x="202311" y="0"/>
                </a:cubicBezTo>
                <a:lnTo>
                  <a:pt x="1531515" y="0"/>
                </a:lnTo>
                <a:cubicBezTo>
                  <a:pt x="1643248" y="0"/>
                  <a:pt x="1733826" y="90578"/>
                  <a:pt x="1733826" y="202311"/>
                </a:cubicBezTo>
                <a:lnTo>
                  <a:pt x="1733826" y="1011311"/>
                </a:lnTo>
                <a:cubicBezTo>
                  <a:pt x="1733826" y="1123044"/>
                  <a:pt x="1643248" y="1213622"/>
                  <a:pt x="1531515" y="1213622"/>
                </a:cubicBezTo>
                <a:lnTo>
                  <a:pt x="202311" y="1213622"/>
                </a:lnTo>
                <a:cubicBezTo>
                  <a:pt x="90578" y="1213622"/>
                  <a:pt x="0" y="1123044"/>
                  <a:pt x="0" y="1011311"/>
                </a:cubicBezTo>
                <a:lnTo>
                  <a:pt x="0" y="202311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0" vert="horz" wrap="square" lIns="104975" tIns="104975" rIns="104975" bIns="104975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b="1" kern="1200" dirty="0"/>
              <a:t>Самоокупаемость</a:t>
            </a:r>
          </a:p>
        </p:txBody>
      </p:sp>
      <p:sp>
        <p:nvSpPr>
          <p:cNvPr id="26" name="Полилиния 25"/>
          <p:cNvSpPr/>
          <p:nvPr/>
        </p:nvSpPr>
        <p:spPr>
          <a:xfrm>
            <a:off x="4443639" y="4052339"/>
            <a:ext cx="1559773" cy="1213622"/>
          </a:xfrm>
          <a:custGeom>
            <a:avLst/>
            <a:gdLst>
              <a:gd name="connsiteX0" fmla="*/ 0 w 1261020"/>
              <a:gd name="connsiteY0" fmla="*/ 0 h 980903"/>
              <a:gd name="connsiteX1" fmla="*/ 1261020 w 1261020"/>
              <a:gd name="connsiteY1" fmla="*/ 0 h 980903"/>
              <a:gd name="connsiteX2" fmla="*/ 1261020 w 1261020"/>
              <a:gd name="connsiteY2" fmla="*/ 980903 h 980903"/>
              <a:gd name="connsiteX3" fmla="*/ 0 w 1261020"/>
              <a:gd name="connsiteY3" fmla="*/ 980903 h 980903"/>
              <a:gd name="connsiteX4" fmla="*/ 0 w 1261020"/>
              <a:gd name="connsiteY4" fmla="*/ 0 h 980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61020" h="980903">
                <a:moveTo>
                  <a:pt x="0" y="0"/>
                </a:moveTo>
                <a:lnTo>
                  <a:pt x="1261020" y="0"/>
                </a:lnTo>
                <a:lnTo>
                  <a:pt x="1261020" y="980903"/>
                </a:lnTo>
                <a:lnTo>
                  <a:pt x="0" y="980903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1"/>
              </a:gs>
              <a:gs pos="10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0" vert="horz" wrap="square" lIns="38100" tIns="38100" rIns="38100" bIns="38100" numCol="1" spcCol="1270" anchor="ctr" anchorCtr="0">
            <a:noAutofit/>
          </a:bodyPr>
          <a:lstStyle/>
          <a:p>
            <a:pPr marL="57150" lvl="1" indent="-57150" defTabSz="444500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ru-RU" sz="1200" b="1" dirty="0">
                <a:solidFill>
                  <a:srgbClr val="FF0000"/>
                </a:solidFill>
              </a:rPr>
              <a:t>Рыночное ценообразование</a:t>
            </a:r>
          </a:p>
          <a:p>
            <a:pPr marL="57150" lvl="1" indent="-57150" defTabSz="444500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ru-RU" sz="1200" b="1" dirty="0">
                <a:solidFill>
                  <a:schemeClr val="tx1"/>
                </a:solidFill>
              </a:rPr>
              <a:t>Госконтроль  </a:t>
            </a:r>
            <a:r>
              <a:rPr lang="ru-RU" sz="1200" b="1" dirty="0">
                <a:solidFill>
                  <a:srgbClr val="FF0000"/>
                </a:solidFill>
              </a:rPr>
              <a:t>ценообразования </a:t>
            </a:r>
            <a:r>
              <a:rPr lang="ru-RU" sz="1200" dirty="0">
                <a:solidFill>
                  <a:srgbClr val="FF0000"/>
                </a:solidFill>
              </a:rPr>
              <a:t>с государственными капиталовложениями </a:t>
            </a:r>
          </a:p>
        </p:txBody>
      </p:sp>
      <p:sp>
        <p:nvSpPr>
          <p:cNvPr id="27" name="Полилиния 26"/>
          <p:cNvSpPr/>
          <p:nvPr/>
        </p:nvSpPr>
        <p:spPr>
          <a:xfrm>
            <a:off x="3168141" y="2598374"/>
            <a:ext cx="2555987" cy="1296065"/>
          </a:xfrm>
          <a:custGeom>
            <a:avLst/>
            <a:gdLst>
              <a:gd name="connsiteX0" fmla="*/ 0 w 1733826"/>
              <a:gd name="connsiteY0" fmla="*/ 202311 h 1213622"/>
              <a:gd name="connsiteX1" fmla="*/ 202311 w 1733826"/>
              <a:gd name="connsiteY1" fmla="*/ 0 h 1213622"/>
              <a:gd name="connsiteX2" fmla="*/ 1531515 w 1733826"/>
              <a:gd name="connsiteY2" fmla="*/ 0 h 1213622"/>
              <a:gd name="connsiteX3" fmla="*/ 1733826 w 1733826"/>
              <a:gd name="connsiteY3" fmla="*/ 202311 h 1213622"/>
              <a:gd name="connsiteX4" fmla="*/ 1733826 w 1733826"/>
              <a:gd name="connsiteY4" fmla="*/ 1011311 h 1213622"/>
              <a:gd name="connsiteX5" fmla="*/ 1531515 w 1733826"/>
              <a:gd name="connsiteY5" fmla="*/ 1213622 h 1213622"/>
              <a:gd name="connsiteX6" fmla="*/ 202311 w 1733826"/>
              <a:gd name="connsiteY6" fmla="*/ 1213622 h 1213622"/>
              <a:gd name="connsiteX7" fmla="*/ 0 w 1733826"/>
              <a:gd name="connsiteY7" fmla="*/ 1011311 h 1213622"/>
              <a:gd name="connsiteX8" fmla="*/ 0 w 1733826"/>
              <a:gd name="connsiteY8" fmla="*/ 202311 h 1213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33826" h="1213622">
                <a:moveTo>
                  <a:pt x="0" y="202311"/>
                </a:moveTo>
                <a:cubicBezTo>
                  <a:pt x="0" y="90578"/>
                  <a:pt x="90578" y="0"/>
                  <a:pt x="202311" y="0"/>
                </a:cubicBezTo>
                <a:lnTo>
                  <a:pt x="1531515" y="0"/>
                </a:lnTo>
                <a:cubicBezTo>
                  <a:pt x="1643248" y="0"/>
                  <a:pt x="1733826" y="90578"/>
                  <a:pt x="1733826" y="202311"/>
                </a:cubicBezTo>
                <a:lnTo>
                  <a:pt x="1733826" y="1011311"/>
                </a:lnTo>
                <a:cubicBezTo>
                  <a:pt x="1733826" y="1123044"/>
                  <a:pt x="1643248" y="1213622"/>
                  <a:pt x="1531515" y="1213622"/>
                </a:cubicBezTo>
                <a:lnTo>
                  <a:pt x="202311" y="1213622"/>
                </a:lnTo>
                <a:cubicBezTo>
                  <a:pt x="90578" y="1213622"/>
                  <a:pt x="0" y="1123044"/>
                  <a:pt x="0" y="1011311"/>
                </a:cubicBezTo>
                <a:lnTo>
                  <a:pt x="0" y="202311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0" vert="horz" wrap="square" lIns="104975" tIns="104975" rIns="104975" bIns="104975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b="1" kern="1200" dirty="0"/>
              <a:t>Самофинансирование</a:t>
            </a:r>
          </a:p>
        </p:txBody>
      </p:sp>
      <p:sp>
        <p:nvSpPr>
          <p:cNvPr id="28" name="Полилиния 27"/>
          <p:cNvSpPr/>
          <p:nvPr/>
        </p:nvSpPr>
        <p:spPr>
          <a:xfrm>
            <a:off x="5850568" y="2671666"/>
            <a:ext cx="1559773" cy="1213622"/>
          </a:xfrm>
          <a:custGeom>
            <a:avLst/>
            <a:gdLst>
              <a:gd name="connsiteX0" fmla="*/ 0 w 1261020"/>
              <a:gd name="connsiteY0" fmla="*/ 0 h 980903"/>
              <a:gd name="connsiteX1" fmla="*/ 1261020 w 1261020"/>
              <a:gd name="connsiteY1" fmla="*/ 0 h 980903"/>
              <a:gd name="connsiteX2" fmla="*/ 1261020 w 1261020"/>
              <a:gd name="connsiteY2" fmla="*/ 980903 h 980903"/>
              <a:gd name="connsiteX3" fmla="*/ 0 w 1261020"/>
              <a:gd name="connsiteY3" fmla="*/ 980903 h 980903"/>
              <a:gd name="connsiteX4" fmla="*/ 0 w 1261020"/>
              <a:gd name="connsiteY4" fmla="*/ 0 h 980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61020" h="980903">
                <a:moveTo>
                  <a:pt x="0" y="0"/>
                </a:moveTo>
                <a:lnTo>
                  <a:pt x="1261020" y="0"/>
                </a:lnTo>
                <a:lnTo>
                  <a:pt x="1261020" y="980903"/>
                </a:lnTo>
                <a:lnTo>
                  <a:pt x="0" y="980903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1"/>
              </a:gs>
              <a:gs pos="10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0" vert="horz" wrap="square" lIns="38100" tIns="38100" rIns="38100" bIns="38100" numCol="1" spcCol="1270" anchor="ctr" anchorCtr="0">
            <a:noAutofit/>
          </a:bodyPr>
          <a:lstStyle/>
          <a:p>
            <a:pPr marL="0" lvl="1" defTabSz="444500">
              <a:lnSpc>
                <a:spcPct val="90000"/>
              </a:lnSpc>
              <a:spcAft>
                <a:spcPct val="15000"/>
              </a:spcAft>
            </a:pPr>
            <a:r>
              <a:rPr lang="ru-RU" sz="1200" dirty="0">
                <a:solidFill>
                  <a:schemeClr val="tx1"/>
                </a:solidFill>
              </a:rPr>
              <a:t> </a:t>
            </a:r>
          </a:p>
          <a:p>
            <a:pPr marL="0" lvl="1" defTabSz="444500">
              <a:lnSpc>
                <a:spcPct val="90000"/>
              </a:lnSpc>
              <a:spcAft>
                <a:spcPct val="15000"/>
              </a:spcAft>
            </a:pPr>
            <a:r>
              <a:rPr lang="ru-RU" sz="1200" b="1" dirty="0">
                <a:solidFill>
                  <a:srgbClr val="FF0000"/>
                </a:solidFill>
              </a:rPr>
              <a:t>Государственные капиталовложения</a:t>
            </a:r>
            <a:r>
              <a:rPr lang="ru-RU" sz="1200" dirty="0">
                <a:solidFill>
                  <a:srgbClr val="FF0000"/>
                </a:solidFill>
              </a:rPr>
              <a:t>:</a:t>
            </a:r>
          </a:p>
          <a:p>
            <a:pPr marL="57150" lvl="1" indent="-57150" defTabSz="444500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ru-RU" sz="1200" dirty="0">
                <a:solidFill>
                  <a:schemeClr val="tx1"/>
                </a:solidFill>
              </a:rPr>
              <a:t> </a:t>
            </a:r>
            <a:r>
              <a:rPr lang="ru-RU" sz="1200" b="1" dirty="0">
                <a:solidFill>
                  <a:schemeClr val="tx1"/>
                </a:solidFill>
              </a:rPr>
              <a:t>в жилищное строительство </a:t>
            </a:r>
            <a:r>
              <a:rPr lang="ru-RU" sz="1200" dirty="0">
                <a:solidFill>
                  <a:schemeClr val="tx1"/>
                </a:solidFill>
              </a:rPr>
              <a:t>–  </a:t>
            </a:r>
            <a:r>
              <a:rPr lang="ru-RU" sz="1200" b="1" dirty="0">
                <a:solidFill>
                  <a:srgbClr val="FF0000"/>
                </a:solidFill>
              </a:rPr>
              <a:t>2,2%</a:t>
            </a:r>
          </a:p>
          <a:p>
            <a:pPr marL="57150" lvl="1" indent="-57150" defTabSz="444500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ru-RU" sz="1200" b="1" dirty="0">
                <a:solidFill>
                  <a:schemeClr val="tx1"/>
                </a:solidFill>
              </a:rPr>
              <a:t> в ЖКХ – </a:t>
            </a:r>
            <a:r>
              <a:rPr lang="ru-RU" sz="1200" b="1" dirty="0">
                <a:solidFill>
                  <a:srgbClr val="FF0000"/>
                </a:solidFill>
              </a:rPr>
              <a:t>14%</a:t>
            </a:r>
            <a:endParaRPr lang="ru-RU" sz="1200" b="1" dirty="0">
              <a:solidFill>
                <a:schemeClr val="tx1"/>
              </a:solidFill>
            </a:endParaRPr>
          </a:p>
          <a:p>
            <a:pPr marL="57150" lvl="1" indent="-57150" defTabSz="444500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ru-RU" sz="1200" b="1" dirty="0">
                <a:solidFill>
                  <a:schemeClr val="tx1"/>
                </a:solidFill>
              </a:rPr>
              <a:t> в иные ОКС – </a:t>
            </a:r>
            <a:r>
              <a:rPr lang="ru-RU" sz="1200" b="1" dirty="0">
                <a:solidFill>
                  <a:srgbClr val="FF0000"/>
                </a:solidFill>
              </a:rPr>
              <a:t>16%</a:t>
            </a:r>
          </a:p>
          <a:p>
            <a:pPr marL="57150" lvl="1" indent="-57150" defTabSz="444500">
              <a:lnSpc>
                <a:spcPct val="90000"/>
              </a:lnSpc>
              <a:spcAft>
                <a:spcPct val="15000"/>
              </a:spcAft>
              <a:buChar char="••"/>
            </a:pP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9" name="Полилиния 28"/>
          <p:cNvSpPr/>
          <p:nvPr/>
        </p:nvSpPr>
        <p:spPr>
          <a:xfrm>
            <a:off x="4628968" y="1208550"/>
            <a:ext cx="2391303" cy="1296065"/>
          </a:xfrm>
          <a:custGeom>
            <a:avLst/>
            <a:gdLst>
              <a:gd name="connsiteX0" fmla="*/ 0 w 1733826"/>
              <a:gd name="connsiteY0" fmla="*/ 202311 h 1213622"/>
              <a:gd name="connsiteX1" fmla="*/ 202311 w 1733826"/>
              <a:gd name="connsiteY1" fmla="*/ 0 h 1213622"/>
              <a:gd name="connsiteX2" fmla="*/ 1531515 w 1733826"/>
              <a:gd name="connsiteY2" fmla="*/ 0 h 1213622"/>
              <a:gd name="connsiteX3" fmla="*/ 1733826 w 1733826"/>
              <a:gd name="connsiteY3" fmla="*/ 202311 h 1213622"/>
              <a:gd name="connsiteX4" fmla="*/ 1733826 w 1733826"/>
              <a:gd name="connsiteY4" fmla="*/ 1011311 h 1213622"/>
              <a:gd name="connsiteX5" fmla="*/ 1531515 w 1733826"/>
              <a:gd name="connsiteY5" fmla="*/ 1213622 h 1213622"/>
              <a:gd name="connsiteX6" fmla="*/ 202311 w 1733826"/>
              <a:gd name="connsiteY6" fmla="*/ 1213622 h 1213622"/>
              <a:gd name="connsiteX7" fmla="*/ 0 w 1733826"/>
              <a:gd name="connsiteY7" fmla="*/ 1011311 h 1213622"/>
              <a:gd name="connsiteX8" fmla="*/ 0 w 1733826"/>
              <a:gd name="connsiteY8" fmla="*/ 202311 h 1213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33826" h="1213622">
                <a:moveTo>
                  <a:pt x="0" y="202311"/>
                </a:moveTo>
                <a:cubicBezTo>
                  <a:pt x="0" y="90578"/>
                  <a:pt x="90578" y="0"/>
                  <a:pt x="202311" y="0"/>
                </a:cubicBezTo>
                <a:lnTo>
                  <a:pt x="1531515" y="0"/>
                </a:lnTo>
                <a:cubicBezTo>
                  <a:pt x="1643248" y="0"/>
                  <a:pt x="1733826" y="90578"/>
                  <a:pt x="1733826" y="202311"/>
                </a:cubicBezTo>
                <a:lnTo>
                  <a:pt x="1733826" y="1011311"/>
                </a:lnTo>
                <a:cubicBezTo>
                  <a:pt x="1733826" y="1123044"/>
                  <a:pt x="1643248" y="1213622"/>
                  <a:pt x="1531515" y="1213622"/>
                </a:cubicBezTo>
                <a:lnTo>
                  <a:pt x="202311" y="1213622"/>
                </a:lnTo>
                <a:cubicBezTo>
                  <a:pt x="90578" y="1213622"/>
                  <a:pt x="0" y="1123044"/>
                  <a:pt x="0" y="1011311"/>
                </a:cubicBezTo>
                <a:lnTo>
                  <a:pt x="0" y="202311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0" vert="horz" wrap="square" lIns="104975" tIns="104975" rIns="104975" bIns="104975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b="1" kern="1200" dirty="0"/>
              <a:t>Саморегулирование,</a:t>
            </a:r>
          </a:p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b="1" dirty="0"/>
              <a:t>Гражданское общество</a:t>
            </a:r>
            <a:endParaRPr lang="ru-RU" b="1" kern="1200" dirty="0"/>
          </a:p>
        </p:txBody>
      </p:sp>
      <p:sp>
        <p:nvSpPr>
          <p:cNvPr id="30" name="Полилиния 29"/>
          <p:cNvSpPr/>
          <p:nvPr/>
        </p:nvSpPr>
        <p:spPr>
          <a:xfrm>
            <a:off x="7164288" y="1146272"/>
            <a:ext cx="1745253" cy="1358343"/>
          </a:xfrm>
          <a:custGeom>
            <a:avLst/>
            <a:gdLst>
              <a:gd name="connsiteX0" fmla="*/ 0 w 1261020"/>
              <a:gd name="connsiteY0" fmla="*/ 0 h 980903"/>
              <a:gd name="connsiteX1" fmla="*/ 1261020 w 1261020"/>
              <a:gd name="connsiteY1" fmla="*/ 0 h 980903"/>
              <a:gd name="connsiteX2" fmla="*/ 1261020 w 1261020"/>
              <a:gd name="connsiteY2" fmla="*/ 980903 h 980903"/>
              <a:gd name="connsiteX3" fmla="*/ 0 w 1261020"/>
              <a:gd name="connsiteY3" fmla="*/ 980903 h 980903"/>
              <a:gd name="connsiteX4" fmla="*/ 0 w 1261020"/>
              <a:gd name="connsiteY4" fmla="*/ 0 h 980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61020" h="980903">
                <a:moveTo>
                  <a:pt x="0" y="0"/>
                </a:moveTo>
                <a:lnTo>
                  <a:pt x="1261020" y="0"/>
                </a:lnTo>
                <a:lnTo>
                  <a:pt x="1261020" y="980903"/>
                </a:lnTo>
                <a:lnTo>
                  <a:pt x="0" y="980903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1"/>
              </a:gs>
              <a:gs pos="10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0" vert="horz" wrap="square" lIns="38100" tIns="38100" rIns="38100" bIns="38100" numCol="1" spcCol="1270" anchor="ctr" anchorCtr="0">
            <a:noAutofit/>
          </a:bodyPr>
          <a:lstStyle/>
          <a:p>
            <a:pPr marL="57150" lvl="1" indent="-57150" defTabSz="444500">
              <a:lnSpc>
                <a:spcPct val="90000"/>
              </a:lnSpc>
              <a:spcAft>
                <a:spcPct val="15000"/>
              </a:spcAft>
              <a:buChar char="••"/>
            </a:pPr>
            <a:endParaRPr lang="ru-RU" sz="1200" dirty="0">
              <a:solidFill>
                <a:schemeClr val="tx1"/>
              </a:solidFill>
            </a:endParaRPr>
          </a:p>
          <a:p>
            <a:pPr marL="57150" lvl="1" indent="-57150" defTabSz="444500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ru-RU" sz="1200" b="1" dirty="0">
                <a:solidFill>
                  <a:schemeClr val="tx1"/>
                </a:solidFill>
              </a:rPr>
              <a:t>Институт СРО  </a:t>
            </a:r>
            <a:r>
              <a:rPr lang="ru-RU" sz="1200" b="1" dirty="0">
                <a:solidFill>
                  <a:srgbClr val="FF0000"/>
                </a:solidFill>
              </a:rPr>
              <a:t>участвует</a:t>
            </a:r>
            <a:r>
              <a:rPr lang="ru-RU" sz="1200" b="1" dirty="0">
                <a:solidFill>
                  <a:schemeClr val="tx1"/>
                </a:solidFill>
              </a:rPr>
              <a:t> в допуске организаций на рынок,</a:t>
            </a:r>
            <a:r>
              <a:rPr lang="ru-RU" sz="1200" dirty="0">
                <a:solidFill>
                  <a:schemeClr val="tx1"/>
                </a:solidFill>
              </a:rPr>
              <a:t> </a:t>
            </a:r>
            <a:r>
              <a:rPr lang="ru-RU" sz="1200" b="1" dirty="0">
                <a:solidFill>
                  <a:schemeClr val="tx1"/>
                </a:solidFill>
              </a:rPr>
              <a:t>в </a:t>
            </a:r>
            <a:r>
              <a:rPr lang="ru-RU" sz="1200" b="1" dirty="0">
                <a:solidFill>
                  <a:srgbClr val="FF0000"/>
                </a:solidFill>
              </a:rPr>
              <a:t>выработке государственной политики</a:t>
            </a:r>
            <a:r>
              <a:rPr lang="ru-RU" sz="1200" b="1" dirty="0">
                <a:solidFill>
                  <a:schemeClr val="tx1"/>
                </a:solidFill>
              </a:rPr>
              <a:t>. </a:t>
            </a:r>
          </a:p>
          <a:p>
            <a:pPr marL="57150" lvl="1" indent="-57150" defTabSz="444500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ru-RU" sz="1200" b="1" dirty="0">
                <a:solidFill>
                  <a:schemeClr val="tx1"/>
                </a:solidFill>
              </a:rPr>
              <a:t>Институт ТСЖ участвует в </a:t>
            </a:r>
            <a:r>
              <a:rPr lang="ru-RU" sz="1200" b="1" dirty="0">
                <a:solidFill>
                  <a:srgbClr val="FF0000"/>
                </a:solidFill>
              </a:rPr>
              <a:t>управления жилищным фондом</a:t>
            </a:r>
          </a:p>
          <a:p>
            <a:pPr marL="57150" lvl="1" indent="-57150" defTabSz="444500">
              <a:lnSpc>
                <a:spcPct val="90000"/>
              </a:lnSpc>
              <a:spcAft>
                <a:spcPct val="15000"/>
              </a:spcAft>
              <a:buChar char="••"/>
            </a:pP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31" name="Стрелка углом 30"/>
          <p:cNvSpPr/>
          <p:nvPr/>
        </p:nvSpPr>
        <p:spPr>
          <a:xfrm>
            <a:off x="2304045" y="3080078"/>
            <a:ext cx="864096" cy="936104"/>
          </a:xfrm>
          <a:prstGeom prst="bentArrow">
            <a:avLst/>
          </a:prstGeom>
          <a:gradFill>
            <a:gsLst>
              <a:gs pos="79000">
                <a:srgbClr val="8896C0"/>
              </a:gs>
              <a:gs pos="47000">
                <a:schemeClr val="accent1">
                  <a:lumMod val="75000"/>
                </a:schemeClr>
              </a:gs>
              <a:gs pos="90000">
                <a:schemeClr val="accent4">
                  <a:tint val="37000"/>
                  <a:satMod val="300000"/>
                </a:schemeClr>
              </a:gs>
              <a:gs pos="100000">
                <a:schemeClr val="accent4">
                  <a:tint val="15000"/>
                  <a:satMod val="350000"/>
                </a:schemeClr>
              </a:gs>
            </a:gsLst>
            <a:lin ang="162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2" name="Стрелка углом 31"/>
          <p:cNvSpPr/>
          <p:nvPr/>
        </p:nvSpPr>
        <p:spPr>
          <a:xfrm>
            <a:off x="763461" y="4495494"/>
            <a:ext cx="864096" cy="892780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gradFill>
            <a:gsLst>
              <a:gs pos="79000">
                <a:srgbClr val="8896C0"/>
              </a:gs>
              <a:gs pos="47000">
                <a:schemeClr val="accent1">
                  <a:lumMod val="75000"/>
                </a:schemeClr>
              </a:gs>
              <a:gs pos="90000">
                <a:schemeClr val="accent4">
                  <a:tint val="37000"/>
                  <a:satMod val="300000"/>
                </a:schemeClr>
              </a:gs>
              <a:gs pos="100000">
                <a:schemeClr val="accent4">
                  <a:tint val="15000"/>
                  <a:satMod val="350000"/>
                </a:schemeClr>
              </a:gs>
            </a:gsLst>
            <a:lin ang="162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3" name="Стрелка углом 32"/>
          <p:cNvSpPr/>
          <p:nvPr/>
        </p:nvSpPr>
        <p:spPr>
          <a:xfrm>
            <a:off x="3774112" y="1700808"/>
            <a:ext cx="854856" cy="897566"/>
          </a:xfrm>
          <a:prstGeom prst="bentArrow">
            <a:avLst>
              <a:gd name="adj1" fmla="val 22862"/>
              <a:gd name="adj2" fmla="val 25000"/>
              <a:gd name="adj3" fmla="val 25000"/>
              <a:gd name="adj4" fmla="val 43750"/>
            </a:avLst>
          </a:prstGeom>
          <a:gradFill>
            <a:gsLst>
              <a:gs pos="79000">
                <a:srgbClr val="8896C0"/>
              </a:gs>
              <a:gs pos="47000">
                <a:schemeClr val="accent1">
                  <a:lumMod val="75000"/>
                </a:schemeClr>
              </a:gs>
              <a:gs pos="90000">
                <a:schemeClr val="accent4">
                  <a:tint val="37000"/>
                  <a:satMod val="300000"/>
                </a:schemeClr>
              </a:gs>
              <a:gs pos="100000">
                <a:schemeClr val="accent4">
                  <a:tint val="15000"/>
                  <a:satMod val="350000"/>
                </a:schemeClr>
              </a:gs>
            </a:gsLst>
            <a:lin ang="162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5226" y="957570"/>
            <a:ext cx="3526217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>
              <a:defRPr/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1989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году </a:t>
            </a: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Государство финансировало: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ввод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жилья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на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75%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ввод иных объектов</a:t>
            </a: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85%;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оплату ЖКХ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на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90%</a:t>
            </a:r>
          </a:p>
          <a:p>
            <a:pPr eaLnBrk="0" hangingPunct="0">
              <a:defRPr/>
            </a:pPr>
            <a:endParaRPr lang="ru-RU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>
              <a:defRPr/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Реформа структуры </a:t>
            </a: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инвестиций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собственности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требует коренных изменений</a:t>
            </a:r>
          </a:p>
          <a:p>
            <a:pPr eaLnBrk="0" hangingPunct="0">
              <a:defRPr/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системы </a:t>
            </a:r>
          </a:p>
          <a:p>
            <a:pPr eaLnBrk="0" hangingPunct="0">
              <a:defRPr/>
            </a:pP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управления </a:t>
            </a:r>
          </a:p>
          <a:p>
            <a:pPr eaLnBrk="0" hangingPunct="0">
              <a:defRPr/>
            </a:pP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строительством </a:t>
            </a:r>
          </a:p>
          <a:p>
            <a:pPr eaLnBrk="0" hangingPunct="0">
              <a:defRPr/>
            </a:pP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ЖКХ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>
              <a:defRPr/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130850" y="4052339"/>
            <a:ext cx="288115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>
              <a:defRPr/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Сегодня </a:t>
            </a: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население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финансирует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eaLnBrk="0" hangingPunct="0">
              <a:defRPr/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покупку  жилья </a:t>
            </a: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97%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оплату ЖКХ </a:t>
            </a: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86%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ежегодно</a:t>
            </a: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8,0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-8,5</a:t>
            </a: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трлн.руб.</a:t>
            </a:r>
          </a:p>
          <a:p>
            <a:pPr eaLnBrk="0" hangingPunct="0">
              <a:defRPr/>
            </a:pPr>
            <a:endParaRPr lang="ru-RU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>
              <a:defRPr/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При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нестабильности экономики  </a:t>
            </a: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 стабильный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ввод жилья и оплата </a:t>
            </a:r>
          </a:p>
          <a:p>
            <a:pPr eaLnBrk="0" hangingPunct="0">
              <a:defRPr/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ЖКХ </a:t>
            </a: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счет населения</a:t>
            </a:r>
          </a:p>
          <a:p>
            <a:pPr eaLnBrk="0" hangingPunct="0">
              <a:defRPr/>
            </a:pP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Заголовок 2">
            <a:extLst>
              <a:ext uri="{FF2B5EF4-FFF2-40B4-BE49-F238E27FC236}">
                <a16:creationId xmlns:a16="http://schemas.microsoft.com/office/drawing/2014/main" id="{519B7556-35AC-47B6-8E67-2B4E76C8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0551"/>
            <a:ext cx="9144000" cy="85570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Текущая ситуация и основные проблемы</a:t>
            </a:r>
            <a:br>
              <a:rPr 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300" b="1" dirty="0">
                <a:solidFill>
                  <a:schemeClr val="tx2"/>
                </a:solidFill>
                <a:latin typeface="Arial" charset="0"/>
                <a:cs typeface="Arial" charset="0"/>
              </a:rPr>
              <a:t>Институты гражданского общества в строительстве и ЖКХ </a:t>
            </a:r>
            <a:endParaRPr lang="ru-RU" sz="2300" b="1" dirty="0">
              <a:solidFill>
                <a:schemeClr val="tx2"/>
              </a:solidFill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7842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46830" y="404664"/>
            <a:ext cx="9047163" cy="76529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Система технического регулирования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3877" y="1169963"/>
            <a:ext cx="4252099" cy="3511325"/>
          </a:xfrm>
          <a:prstGeom prst="roundRect">
            <a:avLst>
              <a:gd name="adj" fmla="val 11602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Проблемы:</a:t>
            </a:r>
          </a:p>
          <a:p>
            <a:pPr>
              <a:defRPr/>
            </a:pPr>
            <a:r>
              <a:rPr lang="ru-RU" sz="1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Отсутствие четкой структуры нормативно-технических документов;</a:t>
            </a:r>
          </a:p>
          <a:p>
            <a:pPr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Отсутствие единого центра координации разработки, выпуска и актуализации документов;</a:t>
            </a:r>
          </a:p>
          <a:p>
            <a:pPr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Рост излишней зарегулированности отрасли, избыточные барьеры инвестиционного этапа;</a:t>
            </a:r>
          </a:p>
          <a:p>
            <a:pPr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Ограниченные возможности научно-исследовательских организаций, отказ от экспериментального строительства;</a:t>
            </a:r>
          </a:p>
          <a:p>
            <a:pPr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Избыточное использование СТУ;</a:t>
            </a:r>
          </a:p>
          <a:p>
            <a:pPr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Нерешенность проблемы использования стандартов организаций.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499992" y="1169964"/>
            <a:ext cx="4491389" cy="3511324"/>
          </a:xfrm>
          <a:prstGeom prst="roundRect">
            <a:avLst>
              <a:gd name="adj" fmla="val 1148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Задачи: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Последовательный переход от предписывающего метода на параметрический;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Разработка современной структуры нормативного регулирования отрасли;</a:t>
            </a:r>
          </a:p>
          <a:p>
            <a:pPr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Повышение организации и финансирования исследований и экспериментов при обновлении нормативной базы;</a:t>
            </a:r>
          </a:p>
          <a:p>
            <a:pPr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Постепенная переход к управлению жизненным циклом ОКС путем оптимизации системы нормативных документов строительства и ЖКХ;</a:t>
            </a:r>
          </a:p>
          <a:p>
            <a:pPr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Перевод всех нормативных технических документов в машиночитаемый формат.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4775" y="4797152"/>
            <a:ext cx="8886605" cy="93059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Целевые показатели:</a:t>
            </a:r>
          </a:p>
          <a:p>
            <a:pPr eaLnBrk="0" hangingPunct="0">
              <a:buFontTx/>
              <a:buChar char="-"/>
              <a:defRPr/>
            </a:pPr>
            <a:r>
              <a:rPr lang="ru-RU" sz="1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обновленной системы нормативно-технического регулирования в области инженерных изысканий, проектирования и строительства </a:t>
            </a:r>
          </a:p>
          <a:p>
            <a:pPr eaLnBrk="0" hangingPunct="0">
              <a:buFontTx/>
              <a:buChar char="-"/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Перевод до 100% нормативно-технических документов в машиночитаемый формат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95024" y="5843612"/>
            <a:ext cx="8109424" cy="82574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Система технического регулирования неповоротлива и не способствует своевременному внедрению инноваций. Увеличилось количество новых административных барьеров.</a:t>
            </a:r>
          </a:p>
        </p:txBody>
      </p:sp>
      <p:sp>
        <p:nvSpPr>
          <p:cNvPr id="17417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6875463" y="63817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FA7E1204-CE29-476E-A2D4-007ABE64C7A5}" type="slidenum">
              <a:rPr lang="ru-RU" altLang="ru-RU" sz="1400" smtClean="0">
                <a:latin typeface="Arial" charset="0"/>
              </a:rPr>
              <a:pPr>
                <a:spcBef>
                  <a:spcPct val="0"/>
                </a:spcBef>
                <a:buFontTx/>
                <a:buNone/>
                <a:defRPr/>
              </a:pPr>
              <a:t>30</a:t>
            </a:fld>
            <a:endParaRPr lang="ru-RU" altLang="ru-RU" sz="1600" dirty="0">
              <a:latin typeface="Arial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017CB-67ED-472F-A888-8FAABDC09CC0}"/>
              </a:ext>
            </a:extLst>
          </p:cNvPr>
          <p:cNvSpPr txBox="1">
            <a:spLocks/>
          </p:cNvSpPr>
          <p:nvPr/>
        </p:nvSpPr>
        <p:spPr bwMode="auto">
          <a:xfrm>
            <a:off x="185716" y="0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  <p:sp>
        <p:nvSpPr>
          <p:cNvPr id="12" name="Заголовок 2">
            <a:extLst>
              <a:ext uri="{FF2B5EF4-FFF2-40B4-BE49-F238E27FC236}">
                <a16:creationId xmlns:a16="http://schemas.microsoft.com/office/drawing/2014/main" id="{FAF35313-D039-44DC-8CAC-B2145F44C6CD}"/>
              </a:ext>
            </a:extLst>
          </p:cNvPr>
          <p:cNvSpPr txBox="1">
            <a:spLocks/>
          </p:cNvSpPr>
          <p:nvPr/>
        </p:nvSpPr>
        <p:spPr bwMode="auto">
          <a:xfrm>
            <a:off x="495024" y="539773"/>
            <a:ext cx="8009935" cy="47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endParaRPr lang="ru-RU" sz="2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70ECB34C-3B36-4608-A8CE-A190BCF614E6}"/>
              </a:ext>
            </a:extLst>
          </p:cNvPr>
          <p:cNvSpPr txBox="1">
            <a:spLocks/>
          </p:cNvSpPr>
          <p:nvPr/>
        </p:nvSpPr>
        <p:spPr bwMode="auto">
          <a:xfrm>
            <a:off x="198546" y="0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4656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37BE1D5-5DA4-494D-BBC1-DB1F8BBDF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3A721E-FD57-4065-A2A2-12CE202D0B49}" type="slidenum">
              <a:rPr lang="ru-RU" smtClean="0"/>
              <a:pPr>
                <a:defRPr/>
              </a:pPr>
              <a:t>31</a:t>
            </a:fld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04A6D18-4B79-4E6F-B4F2-A62C5D572E99}"/>
              </a:ext>
            </a:extLst>
          </p:cNvPr>
          <p:cNvSpPr txBox="1">
            <a:spLocks/>
          </p:cNvSpPr>
          <p:nvPr/>
        </p:nvSpPr>
        <p:spPr bwMode="auto">
          <a:xfrm>
            <a:off x="198546" y="1025844"/>
            <a:ext cx="869393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ru-RU" sz="21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Предложения в Технический регламент о безопасности зданий и сооружений и в Градостроительный кодекс России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E5D8A7F-F097-4809-B18E-9ABB5E65928D}"/>
              </a:ext>
            </a:extLst>
          </p:cNvPr>
          <p:cNvSpPr/>
          <p:nvPr/>
        </p:nvSpPr>
        <p:spPr>
          <a:xfrm>
            <a:off x="198546" y="1905928"/>
            <a:ext cx="6354654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100" b="1" dirty="0">
                <a:solidFill>
                  <a:srgbClr val="C00000"/>
                </a:solidFill>
              </a:rPr>
              <a:t>Три способа подтверждения доказательства безопасности зданий и сооружений:</a:t>
            </a:r>
          </a:p>
        </p:txBody>
      </p:sp>
      <p:graphicFrame>
        <p:nvGraphicFramePr>
          <p:cNvPr id="8" name="Схема 7">
            <a:extLst>
              <a:ext uri="{FF2B5EF4-FFF2-40B4-BE49-F238E27FC236}">
                <a16:creationId xmlns:a16="http://schemas.microsoft.com/office/drawing/2014/main" id="{5EC26DBC-A9FC-4A97-9018-B3662EA677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59153516"/>
              </p:ext>
            </p:extLst>
          </p:nvPr>
        </p:nvGraphicFramePr>
        <p:xfrm>
          <a:off x="198546" y="2786013"/>
          <a:ext cx="8693934" cy="3935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2">
            <a:extLst>
              <a:ext uri="{FF2B5EF4-FFF2-40B4-BE49-F238E27FC236}">
                <a16:creationId xmlns:a16="http://schemas.microsoft.com/office/drawing/2014/main" id="{3719C94A-4CF4-4B91-AA4E-5AFFEDF341A7}"/>
              </a:ext>
            </a:extLst>
          </p:cNvPr>
          <p:cNvSpPr txBox="1">
            <a:spLocks/>
          </p:cNvSpPr>
          <p:nvPr/>
        </p:nvSpPr>
        <p:spPr bwMode="auto">
          <a:xfrm>
            <a:off x="198546" y="548680"/>
            <a:ext cx="8693934" cy="477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Система технического регулирования</a:t>
            </a: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59AA02D1-87BD-48EB-85AA-49964F9F2CEE}"/>
              </a:ext>
            </a:extLst>
          </p:cNvPr>
          <p:cNvSpPr txBox="1">
            <a:spLocks/>
          </p:cNvSpPr>
          <p:nvPr/>
        </p:nvSpPr>
        <p:spPr bwMode="auto">
          <a:xfrm>
            <a:off x="198546" y="0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</p:spTree>
    <p:extLst>
      <p:ext uri="{BB962C8B-B14F-4D97-AF65-F5344CB8AC3E}">
        <p14:creationId xmlns:p14="http://schemas.microsoft.com/office/powerpoint/2010/main" val="408907707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46830" y="620688"/>
            <a:ext cx="9047163" cy="5492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Система государственных и корпоративных закупок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52619" y="1283152"/>
            <a:ext cx="4282404" cy="3514000"/>
          </a:xfrm>
          <a:prstGeom prst="roundRect">
            <a:avLst>
              <a:gd name="adj" fmla="val 11602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Проблемы:</a:t>
            </a:r>
          </a:p>
          <a:p>
            <a:pPr>
              <a:defRPr/>
            </a:pPr>
            <a:r>
              <a:rPr lang="ru-RU" sz="1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Существующая система государственных и корпоративных закупок обеспечивает единовременную экономию бюджетных средств. В долгосрочном плане это увеличивает затраты жизненного цикла ОКС</a:t>
            </a:r>
          </a:p>
          <a:p>
            <a:pPr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 рамках существующей системы невозможно провести творческих конкурс на подбор архитектора или выбрать проект, обеспечивающий лучшие показатели производства</a:t>
            </a:r>
          </a:p>
          <a:p>
            <a:pPr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Отсутствуют возможности учета наличия технологий и опыта исполнения аналогичных заказов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01379" y="1292540"/>
            <a:ext cx="4390002" cy="3504611"/>
          </a:xfrm>
          <a:prstGeom prst="roundRect">
            <a:avLst>
              <a:gd name="adj" fmla="val 1148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Задачи: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Внедрение процедур «антидемпинга» в регулирование закупок в строительстве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Отбор участников закупок с учетом оценки квалификации и опыта строительства</a:t>
            </a:r>
          </a:p>
          <a:p>
            <a:pPr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Смещение баланса от критерия «цены» к учету критерия «качество, квалификация, компетенция»</a:t>
            </a:r>
          </a:p>
          <a:p>
            <a:pPr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Использование показателей проектируемого ОКС при выборе подрядчика для проектирования</a:t>
            </a:r>
          </a:p>
          <a:p>
            <a:pPr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Создание системы долгосрочного планирования закупок в строительстве</a:t>
            </a:r>
          </a:p>
          <a:p>
            <a:pPr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Внедрение контрактов жизненного цикла объектов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52619" y="4941168"/>
            <a:ext cx="8838761" cy="6336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Целевой показатель:</a:t>
            </a:r>
          </a:p>
          <a:p>
            <a:pPr eaLnBrk="0" hangingPunct="0">
              <a:buFontTx/>
              <a:buChar char="-"/>
              <a:defRPr/>
            </a:pPr>
            <a:r>
              <a:rPr lang="ru-RU" sz="1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Повышение доли закупок на основе новых подходов к оценке участников закупок до 90%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52619" y="5718864"/>
            <a:ext cx="8595845" cy="91214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Система государственных и корпоративных закупок нацелена на экономию единовременных затрат, дешевые технологии, что снижает качество и безопасность ОКС и увеличивает затраты жизненного цикла</a:t>
            </a:r>
          </a:p>
        </p:txBody>
      </p:sp>
      <p:sp>
        <p:nvSpPr>
          <p:cNvPr id="17417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8604447" y="6381750"/>
            <a:ext cx="489545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FA7E1204-CE29-476E-A2D4-007ABE64C7A5}" type="slidenum">
              <a:rPr lang="ru-RU" altLang="ru-RU" sz="1400" smtClean="0">
                <a:latin typeface="Arial" charset="0"/>
              </a:rPr>
              <a:pPr>
                <a:spcBef>
                  <a:spcPct val="0"/>
                </a:spcBef>
                <a:buFontTx/>
                <a:buNone/>
                <a:defRPr/>
              </a:pPr>
              <a:t>32</a:t>
            </a:fld>
            <a:endParaRPr lang="ru-RU" altLang="ru-RU" sz="1600" dirty="0">
              <a:latin typeface="Arial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017CB-67ED-472F-A888-8FAABDC09CC0}"/>
              </a:ext>
            </a:extLst>
          </p:cNvPr>
          <p:cNvSpPr txBox="1">
            <a:spLocks/>
          </p:cNvSpPr>
          <p:nvPr/>
        </p:nvSpPr>
        <p:spPr bwMode="auto">
          <a:xfrm>
            <a:off x="185716" y="0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70ECB34C-3B36-4608-A8CE-A190BCF614E6}"/>
              </a:ext>
            </a:extLst>
          </p:cNvPr>
          <p:cNvSpPr txBox="1">
            <a:spLocks/>
          </p:cNvSpPr>
          <p:nvPr/>
        </p:nvSpPr>
        <p:spPr bwMode="auto">
          <a:xfrm>
            <a:off x="198546" y="0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279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3FF73F-9051-45B8-B1FE-BCC3E6171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748" y="975938"/>
            <a:ext cx="8274716" cy="549275"/>
          </a:xfrm>
        </p:spPr>
        <p:txBody>
          <a:bodyPr/>
          <a:lstStyle/>
          <a:p>
            <a:r>
              <a:rPr lang="ru-RU" sz="21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Условия допуска подрядчиков и застройщиков на рынок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6B5FB28-95D8-4E13-BF0E-D9E94F6A4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99245" y="6381328"/>
            <a:ext cx="2133600" cy="365125"/>
          </a:xfrm>
        </p:spPr>
        <p:txBody>
          <a:bodyPr/>
          <a:lstStyle/>
          <a:p>
            <a:pPr>
              <a:defRPr/>
            </a:pPr>
            <a:fld id="{683A721E-FD57-4065-A2A2-12CE202D0B49}" type="slidenum">
              <a:rPr lang="ru-RU" smtClean="0">
                <a:solidFill>
                  <a:srgbClr val="002060"/>
                </a:solidFill>
              </a:rPr>
              <a:pPr>
                <a:defRPr/>
              </a:pPr>
              <a:t>33</a:t>
            </a:fld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E95B88BD-748E-48D8-81B7-0D3C3394EB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4302096"/>
              </p:ext>
            </p:extLst>
          </p:nvPr>
        </p:nvGraphicFramePr>
        <p:xfrm>
          <a:off x="176960" y="1615440"/>
          <a:ext cx="8658472" cy="362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4618">
                  <a:extLst>
                    <a:ext uri="{9D8B030D-6E8A-4147-A177-3AD203B41FA5}">
                      <a16:colId xmlns:a16="http://schemas.microsoft.com/office/drawing/2014/main" val="2809392687"/>
                    </a:ext>
                  </a:extLst>
                </a:gridCol>
                <a:gridCol w="2164618">
                  <a:extLst>
                    <a:ext uri="{9D8B030D-6E8A-4147-A177-3AD203B41FA5}">
                      <a16:colId xmlns:a16="http://schemas.microsoft.com/office/drawing/2014/main" val="339047414"/>
                    </a:ext>
                  </a:extLst>
                </a:gridCol>
                <a:gridCol w="2164618">
                  <a:extLst>
                    <a:ext uri="{9D8B030D-6E8A-4147-A177-3AD203B41FA5}">
                      <a16:colId xmlns:a16="http://schemas.microsoft.com/office/drawing/2014/main" val="2651012647"/>
                    </a:ext>
                  </a:extLst>
                </a:gridCol>
                <a:gridCol w="2164618">
                  <a:extLst>
                    <a:ext uri="{9D8B030D-6E8A-4147-A177-3AD203B41FA5}">
                      <a16:colId xmlns:a16="http://schemas.microsoft.com/office/drawing/2014/main" val="3202192098"/>
                    </a:ext>
                  </a:extLst>
                </a:gridCol>
              </a:tblGrid>
              <a:tr h="537246">
                <a:tc>
                  <a:txBody>
                    <a:bodyPr/>
                    <a:lstStyle/>
                    <a:p>
                      <a:r>
                        <a:rPr lang="ru-RU" sz="1600" dirty="0"/>
                        <a:t>Требования к проведению процедур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Выбор подрядчиков по  исполнению госзаказа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Допуск застройщика к использованию эскроу</a:t>
                      </a:r>
                      <a:r>
                        <a:rPr lang="ru-RU" sz="1600" baseline="0" dirty="0"/>
                        <a:t> счетов</a:t>
                      </a:r>
                      <a:r>
                        <a:rPr lang="ru-RU" sz="16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bg1"/>
                          </a:solidFill>
                        </a:rPr>
                        <a:t>Мировой опыт  подрядных торгов (ФИДИК, ЕБРР, МБРР)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1306912"/>
                  </a:ext>
                </a:extLst>
              </a:tr>
              <a:tr h="311037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Предквалификация исполнителя проекта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C00000"/>
                          </a:solidFill>
                        </a:rPr>
                        <a:t>Не проводится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Стандарт ДОМ.РФ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C00000"/>
                          </a:solidFill>
                        </a:rPr>
                        <a:t>Проводится обязательно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2638391"/>
                  </a:ext>
                </a:extLst>
              </a:tr>
              <a:tr h="311037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Отбор по критериям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C00000"/>
                          </a:solidFill>
                        </a:rPr>
                        <a:t>Минимальная цена контракта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Наличие спроса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C00000"/>
                          </a:solidFill>
                        </a:rPr>
                        <a:t>Опыт исполнителя, экономика проекта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9684379"/>
                  </a:ext>
                </a:extLst>
              </a:tr>
              <a:tr h="763455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Проверка финансовой обеспеченности проекта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C00000"/>
                          </a:solidFill>
                        </a:rPr>
                        <a:t>Не проверяется, минимизированная экспертизой стартовая цена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Резерв сметы 5%, резерв продаж 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C00000"/>
                          </a:solidFill>
                        </a:rPr>
                        <a:t>Важнейший критерий отбора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6327940"/>
                  </a:ext>
                </a:extLst>
              </a:tr>
              <a:tr h="537246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Баланс интересов сторон контракта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C00000"/>
                          </a:solidFill>
                        </a:rPr>
                        <a:t>Заказчик имеет приоритет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Приоритет у дольщика (баланс)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C00000"/>
                          </a:solidFill>
                        </a:rPr>
                        <a:t>Сбалансированные контракты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999496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5716" y="5423014"/>
            <a:ext cx="86409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solidFill>
                  <a:srgbClr val="C00000"/>
                </a:solidFill>
              </a:rPr>
              <a:t>Отечественные требования по подрядным торгам  по типам объектов абсолютно не соответствуют международному опыту и не обеспечивают качество строительства и экономическую эффективность реализуемых проектов ОКС</a:t>
            </a:r>
          </a:p>
        </p:txBody>
      </p:sp>
      <p:sp>
        <p:nvSpPr>
          <p:cNvPr id="8" name="Заголовок 2">
            <a:extLst>
              <a:ext uri="{FF2B5EF4-FFF2-40B4-BE49-F238E27FC236}">
                <a16:creationId xmlns:a16="http://schemas.microsoft.com/office/drawing/2014/main" id="{FA5C64C6-DF94-4454-84DD-CFF3CD1161B3}"/>
              </a:ext>
            </a:extLst>
          </p:cNvPr>
          <p:cNvSpPr txBox="1">
            <a:spLocks/>
          </p:cNvSpPr>
          <p:nvPr/>
        </p:nvSpPr>
        <p:spPr bwMode="auto">
          <a:xfrm>
            <a:off x="152620" y="515658"/>
            <a:ext cx="904716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Система государственных и корпоративных закупок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D5A27258-3389-4F39-BC79-0E6C3E3C923E}"/>
              </a:ext>
            </a:extLst>
          </p:cNvPr>
          <p:cNvSpPr txBox="1">
            <a:spLocks/>
          </p:cNvSpPr>
          <p:nvPr/>
        </p:nvSpPr>
        <p:spPr bwMode="auto">
          <a:xfrm>
            <a:off x="185716" y="0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</p:spTree>
    <p:extLst>
      <p:ext uri="{BB962C8B-B14F-4D97-AF65-F5344CB8AC3E}">
        <p14:creationId xmlns:p14="http://schemas.microsoft.com/office/powerpoint/2010/main" val="407087875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984167" y="6474214"/>
            <a:ext cx="2133600" cy="365125"/>
          </a:xfrm>
        </p:spPr>
        <p:txBody>
          <a:bodyPr/>
          <a:lstStyle/>
          <a:p>
            <a:pPr>
              <a:defRPr/>
            </a:pPr>
            <a:fld id="{683A721E-FD57-4065-A2A2-12CE202D0B49}" type="slidenum">
              <a:rPr lang="ru-RU" smtClean="0">
                <a:solidFill>
                  <a:srgbClr val="002060"/>
                </a:solidFill>
              </a:rPr>
              <a:pPr>
                <a:defRPr/>
              </a:pPr>
              <a:t>34</a:t>
            </a:fld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4414" y="1134285"/>
            <a:ext cx="88056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Сравнение систем допуска на рынок строительных работ и услуг</a:t>
            </a:r>
            <a:endParaRPr lang="ru-RU" sz="2000" b="1" dirty="0">
              <a:solidFill>
                <a:srgbClr val="0000CC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071744"/>
              </p:ext>
            </p:extLst>
          </p:nvPr>
        </p:nvGraphicFramePr>
        <p:xfrm>
          <a:off x="244415" y="1734854"/>
          <a:ext cx="8648064" cy="47904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20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2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20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20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3626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Экономически развитые страны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Российский рынок строительства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655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2"/>
                          </a:solidFill>
                        </a:rPr>
                        <a:t>Юридические лица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2"/>
                          </a:solidFill>
                        </a:rPr>
                        <a:t>Специалисты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2"/>
                          </a:solidFill>
                        </a:rPr>
                        <a:t>Юридические лица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2"/>
                          </a:solidFill>
                        </a:rPr>
                        <a:t>Специалисты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1444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tx2"/>
                          </a:solidFill>
                        </a:rPr>
                        <a:t>Рейтинги,</a:t>
                      </a:r>
                      <a:r>
                        <a:rPr lang="ru-RU" b="1" baseline="0" dirty="0">
                          <a:solidFill>
                            <a:schemeClr val="tx2"/>
                          </a:solidFill>
                        </a:rPr>
                        <a:t> в том числе страховые</a:t>
                      </a:r>
                      <a:endParaRPr lang="ru-RU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tx2"/>
                          </a:solidFill>
                        </a:rPr>
                        <a:t>Рабочие: высокая</a:t>
                      </a:r>
                      <a:r>
                        <a:rPr lang="ru-RU" b="1" baseline="0" dirty="0">
                          <a:solidFill>
                            <a:schemeClr val="tx2"/>
                          </a:solidFill>
                        </a:rPr>
                        <a:t> почасовая оплата</a:t>
                      </a:r>
                      <a:endParaRPr lang="ru-RU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Членство</a:t>
                      </a:r>
                      <a:r>
                        <a:rPr lang="ru-RU" b="1" baseline="0" dirty="0">
                          <a:solidFill>
                            <a:srgbClr val="C00000"/>
                          </a:solidFill>
                        </a:rPr>
                        <a:t> в СРО + КФ ОДО и КФ ВВ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Рабочие:  рост зарплаты и </a:t>
                      </a:r>
                      <a:r>
                        <a:rPr lang="ru-RU" b="1" baseline="0" dirty="0">
                          <a:solidFill>
                            <a:srgbClr val="C00000"/>
                          </a:solidFill>
                        </a:rPr>
                        <a:t> квалификации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2011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tx2"/>
                          </a:solidFill>
                        </a:rPr>
                        <a:t>Предквалификация на тендерах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tx2"/>
                          </a:solidFill>
                        </a:rPr>
                        <a:t>ИТР: приобретение</a:t>
                      </a:r>
                      <a:r>
                        <a:rPr lang="ru-RU" b="1" baseline="0" dirty="0">
                          <a:solidFill>
                            <a:schemeClr val="tx2"/>
                          </a:solidFill>
                        </a:rPr>
                        <a:t> статуса</a:t>
                      </a:r>
                      <a:endParaRPr lang="ru-RU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Введение  предквалификации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ИТР: введение статуса ИТР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69744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tx2"/>
                          </a:solidFill>
                        </a:rPr>
                        <a:t>Критерии: - опыт</a:t>
                      </a:r>
                      <a:r>
                        <a:rPr lang="ru-RU" b="1" baseline="0" dirty="0">
                          <a:solidFill>
                            <a:schemeClr val="tx2"/>
                          </a:solidFill>
                        </a:rPr>
                        <a:t> работы, владение технологией, репутация, цена контракта</a:t>
                      </a:r>
                      <a:endParaRPr lang="ru-RU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tx2"/>
                          </a:solidFill>
                        </a:rPr>
                        <a:t>Стажировка, профэкзамены, периодическая переаттестация, персональное членство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Изменение 44-ФЗ и 223-ФЗ, опора на опыт, технологии, репутации, рейтинги и персоналии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Персональное членство, система многоуровневой </a:t>
                      </a:r>
                      <a:r>
                        <a:rPr lang="ru-RU" b="1" baseline="0" dirty="0">
                          <a:solidFill>
                            <a:srgbClr val="C00000"/>
                          </a:solidFill>
                        </a:rPr>
                        <a:t> квалификации, в НРС – как вершина карьеры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2011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tx2"/>
                          </a:solidFill>
                        </a:rPr>
                        <a:t>Потеря репутации = банкротство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tx2"/>
                          </a:solidFill>
                        </a:rPr>
                        <a:t>Запрет на профессию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baseline="0" dirty="0">
                          <a:solidFill>
                            <a:srgbClr val="C00000"/>
                          </a:solidFill>
                        </a:rPr>
                        <a:t>Привязка НРС к юрлицу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Персональная ответственность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Заголовок 2">
            <a:extLst>
              <a:ext uri="{FF2B5EF4-FFF2-40B4-BE49-F238E27FC236}">
                <a16:creationId xmlns:a16="http://schemas.microsoft.com/office/drawing/2014/main" id="{5748D6AC-2589-45B8-BA09-55E26D5DC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" y="575469"/>
            <a:ext cx="9067800" cy="52228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Допуск на рынок строительных работ и услуг</a:t>
            </a: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96F05F5A-C36D-4904-8D49-DAFF180A1FDD}"/>
              </a:ext>
            </a:extLst>
          </p:cNvPr>
          <p:cNvSpPr txBox="1">
            <a:spLocks/>
          </p:cNvSpPr>
          <p:nvPr/>
        </p:nvSpPr>
        <p:spPr bwMode="auto">
          <a:xfrm>
            <a:off x="198546" y="0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</p:spTree>
    <p:extLst>
      <p:ext uri="{BB962C8B-B14F-4D97-AF65-F5344CB8AC3E}">
        <p14:creationId xmlns:p14="http://schemas.microsoft.com/office/powerpoint/2010/main" val="28371109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6875463" y="63817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C7BC1F57-EF3B-41A2-A069-11048FC70207}" type="slidenum">
              <a:rPr lang="ru-RU" altLang="ru-RU" sz="1400" smtClean="0">
                <a:latin typeface="Arial" charset="0"/>
              </a:rPr>
              <a:pPr>
                <a:spcBef>
                  <a:spcPct val="0"/>
                </a:spcBef>
                <a:buFontTx/>
                <a:buNone/>
                <a:defRPr/>
              </a:pPr>
              <a:t>35</a:t>
            </a:fld>
            <a:endParaRPr lang="ru-RU" altLang="ru-RU" sz="1600" dirty="0">
              <a:latin typeface="Arial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0500" y="4821381"/>
            <a:ext cx="8845550" cy="79743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Целевой показатель:</a:t>
            </a:r>
          </a:p>
          <a:p>
            <a:pPr>
              <a:defRPr/>
            </a:pPr>
            <a:r>
              <a:rPr lang="ru-RU" sz="16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Снижение административной нагрузки на государственные органы и финансовой нагрузки на консолидированный бюджет Российской Федерации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90500" y="1239185"/>
            <a:ext cx="4093468" cy="3440768"/>
          </a:xfrm>
          <a:prstGeom prst="roundRect">
            <a:avLst>
              <a:gd name="adj" fmla="val 9533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Проблемы:</a:t>
            </a:r>
          </a:p>
          <a:p>
            <a:pPr lvl="0">
              <a:tabLst>
                <a:tab pos="540385" algn="l"/>
              </a:tabLst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Одновременное применение нескольких систем допуска на рынок;</a:t>
            </a:r>
          </a:p>
          <a:p>
            <a:pPr lvl="0">
              <a:tabLst>
                <a:tab pos="540385" algn="l"/>
              </a:tabLst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Отсутствие ответственности государственных органов, осуществляющих экспертную и надзорную деятельность;</a:t>
            </a:r>
          </a:p>
          <a:p>
            <a:pPr lvl="0">
              <a:tabLst>
                <a:tab pos="540385" algn="l"/>
              </a:tabLst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Отсутствие ответственности большинства специалистов в области строительства; национальные реестры специалистов включают только главных инженеров (архитекторов) проекта;</a:t>
            </a:r>
          </a:p>
          <a:p>
            <a:pPr lvl="0">
              <a:tabLst>
                <a:tab pos="540385" algn="l"/>
              </a:tabLst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Отсутствие у СРО возможности влиять на оценку своих членов заказчиком при заключении с ними договоров.  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427984" y="1239185"/>
            <a:ext cx="4576226" cy="3440768"/>
          </a:xfrm>
          <a:prstGeom prst="roundRect">
            <a:avLst>
              <a:gd name="adj" fmla="val 9963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Задачи:</a:t>
            </a:r>
          </a:p>
          <a:p>
            <a:pPr eaLnBrk="0" hangingPunct="0">
              <a:defRPr/>
            </a:pPr>
            <a:r>
              <a:rPr lang="ru-RU" sz="1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Превращение СРО в инструмент благоприятного климата в отрасли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Усиление роли НОСТРОЙ и НОПРИЗ в формировании государственной политики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Постепенный отказ от дублирования механизмов допуска на рынок (лицензирование)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Участие СРО  в работе систем аттестации и подготовки кадров, контроля (стройнадзор, экспертиза), регулирования (техническое регулирование, стандартизация и ценообразование)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Включение негосударственной экспертизы и строительных лабораторий в систему СРО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7544" y="5760243"/>
            <a:ext cx="8065269" cy="90527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Эффективность института саморегулирования выше, чем эффективность государственного управления за счет финансовой и правовой ответственности профессионального сообщества</a:t>
            </a:r>
          </a:p>
        </p:txBody>
      </p:sp>
      <p:sp>
        <p:nvSpPr>
          <p:cNvPr id="10" name="Заголовок 2">
            <a:extLst>
              <a:ext uri="{FF2B5EF4-FFF2-40B4-BE49-F238E27FC236}">
                <a16:creationId xmlns:a16="http://schemas.microsoft.com/office/drawing/2014/main" id="{EB8A0373-24E7-4067-AE0A-334AE3C2D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" y="575469"/>
            <a:ext cx="9067800" cy="52228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Допуск на рынок строительных работ и услуг</a:t>
            </a:r>
          </a:p>
        </p:txBody>
      </p: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BCCF437C-3929-4737-A27E-31E38CF43A2E}"/>
              </a:ext>
            </a:extLst>
          </p:cNvPr>
          <p:cNvSpPr txBox="1">
            <a:spLocks/>
          </p:cNvSpPr>
          <p:nvPr/>
        </p:nvSpPr>
        <p:spPr bwMode="auto">
          <a:xfrm>
            <a:off x="198546" y="0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</p:spTree>
    <p:extLst>
      <p:ext uri="{BB962C8B-B14F-4D97-AF65-F5344CB8AC3E}">
        <p14:creationId xmlns:p14="http://schemas.microsoft.com/office/powerpoint/2010/main" val="180811177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0CE2B89-B752-4A93-8F71-0D40B61AB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3A721E-FD57-4065-A2A2-12CE202D0B49}" type="slidenum">
              <a:rPr lang="ru-RU" smtClean="0">
                <a:solidFill>
                  <a:srgbClr val="002060"/>
                </a:solidFill>
              </a:rPr>
              <a:pPr>
                <a:defRPr/>
              </a:pPr>
              <a:t>36</a:t>
            </a:fld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2328" y="975579"/>
            <a:ext cx="83644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Квалификационные требования к персоналу участников рынка</a:t>
            </a:r>
            <a:endParaRPr lang="ru-RU" sz="2000" b="1" dirty="0">
              <a:solidFill>
                <a:srgbClr val="0000CC"/>
              </a:solidFill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E1EFB8F1-C1FA-4504-AADA-FF6C180304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5853992"/>
              </p:ext>
            </p:extLst>
          </p:nvPr>
        </p:nvGraphicFramePr>
        <p:xfrm>
          <a:off x="251520" y="1484784"/>
          <a:ext cx="8640960" cy="3540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2251">
                  <a:extLst>
                    <a:ext uri="{9D8B030D-6E8A-4147-A177-3AD203B41FA5}">
                      <a16:colId xmlns:a16="http://schemas.microsoft.com/office/drawing/2014/main" val="2809392687"/>
                    </a:ext>
                  </a:extLst>
                </a:gridCol>
                <a:gridCol w="1932141">
                  <a:extLst>
                    <a:ext uri="{9D8B030D-6E8A-4147-A177-3AD203B41FA5}">
                      <a16:colId xmlns:a16="http://schemas.microsoft.com/office/drawing/2014/main" val="339047414"/>
                    </a:ext>
                  </a:extLst>
                </a:gridCol>
                <a:gridCol w="2026391">
                  <a:extLst>
                    <a:ext uri="{9D8B030D-6E8A-4147-A177-3AD203B41FA5}">
                      <a16:colId xmlns:a16="http://schemas.microsoft.com/office/drawing/2014/main" val="2651012647"/>
                    </a:ext>
                  </a:extLst>
                </a:gridCol>
                <a:gridCol w="2890177">
                  <a:extLst>
                    <a:ext uri="{9D8B030D-6E8A-4147-A177-3AD203B41FA5}">
                      <a16:colId xmlns:a16="http://schemas.microsoft.com/office/drawing/2014/main" val="3202192098"/>
                    </a:ext>
                  </a:extLst>
                </a:gridCol>
              </a:tblGrid>
              <a:tr h="745466">
                <a:tc>
                  <a:txBody>
                    <a:bodyPr/>
                    <a:lstStyle/>
                    <a:p>
                      <a:r>
                        <a:rPr lang="ru-RU" sz="1400" dirty="0"/>
                        <a:t>Этапы жизненного цикла зданий</a:t>
                      </a:r>
                      <a:r>
                        <a:rPr lang="ru-RU" sz="1400" baseline="0" dirty="0"/>
                        <a:t> и сооружений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/>
                        <a:t>Исполнители, квалификация специалистов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Функции контроля, квалификация специалистов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Функции</a:t>
                      </a:r>
                      <a:r>
                        <a:rPr lang="ru-RU" sz="1400" baseline="0" dirty="0"/>
                        <a:t> н</a:t>
                      </a:r>
                      <a:r>
                        <a:rPr lang="ru-RU" sz="1400" dirty="0"/>
                        <a:t>адзора, квалификация специалистов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1306912"/>
                  </a:ext>
                </a:extLst>
              </a:tr>
              <a:tr h="341672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Изыскания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Член СРО, НРС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Экспертиза, аттестация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C00000"/>
                          </a:solidFill>
                        </a:rPr>
                        <a:t>Отсутствует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2638391"/>
                  </a:ext>
                </a:extLst>
              </a:tr>
              <a:tr h="745466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Проектирование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Член СРО, НРС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Экспертиза, аттестация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Разрешение на строительство – </a:t>
                      </a:r>
                      <a:r>
                        <a:rPr lang="ru-RU" sz="1400" b="1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без подтверждения квалификации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9684379"/>
                  </a:ext>
                </a:extLst>
              </a:tr>
              <a:tr h="745466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Строительство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Член СРО, НРС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Техзаказчик, </a:t>
                      </a:r>
                      <a:br>
                        <a:rPr lang="ru-RU" sz="1400" b="1" dirty="0">
                          <a:solidFill>
                            <a:srgbClr val="002060"/>
                          </a:solidFill>
                        </a:rPr>
                      </a:br>
                      <a:r>
                        <a:rPr lang="ru-RU" sz="1400" b="1" dirty="0">
                          <a:solidFill>
                            <a:srgbClr val="C00000"/>
                          </a:solidFill>
                        </a:rPr>
                        <a:t>без подтверждения квалификации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Стройнадзор,  </a:t>
                      </a:r>
                      <a:br>
                        <a:rPr lang="ru-RU" sz="1400" b="1" dirty="0">
                          <a:solidFill>
                            <a:srgbClr val="002060"/>
                          </a:solidFill>
                        </a:rPr>
                      </a:br>
                      <a:r>
                        <a:rPr lang="ru-RU" sz="1400" b="1" dirty="0">
                          <a:solidFill>
                            <a:srgbClr val="C00000"/>
                          </a:solidFill>
                        </a:rPr>
                        <a:t>без подтверждения квалификации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6327940"/>
                  </a:ext>
                </a:extLst>
              </a:tr>
              <a:tr h="962894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Эксплуатация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Лицензированное лицо для МКД, </a:t>
                      </a:r>
                      <a:br>
                        <a:rPr lang="ru-RU" sz="14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b="1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без подтверждения квалификации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Жилищная инспекция для МКД, </a:t>
                      </a:r>
                      <a:br>
                        <a:rPr lang="ru-RU" sz="1400" b="1" dirty="0">
                          <a:solidFill>
                            <a:srgbClr val="002060"/>
                          </a:solidFill>
                        </a:rPr>
                      </a:br>
                      <a:r>
                        <a:rPr lang="ru-RU" sz="1400" b="1" dirty="0">
                          <a:solidFill>
                            <a:srgbClr val="C00000"/>
                          </a:solidFill>
                        </a:rPr>
                        <a:t>без подтверждения квалификации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Ростехнадзор – производственные объекты, объекты энергетики, лифтовое хозяйство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999496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F904150-1A90-4450-B570-9263CB35394D}"/>
              </a:ext>
            </a:extLst>
          </p:cNvPr>
          <p:cNvSpPr txBox="1"/>
          <p:nvPr/>
        </p:nvSpPr>
        <p:spPr>
          <a:xfrm>
            <a:off x="198546" y="5039317"/>
            <a:ext cx="8907354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Для повышения требований к персоналу участников рынка предлагается: </a:t>
            </a:r>
          </a:p>
          <a:p>
            <a:r>
              <a:rPr lang="ru-RU" sz="1500" b="1" dirty="0">
                <a:solidFill>
                  <a:schemeClr val="tx2"/>
                </a:solidFill>
              </a:rPr>
              <a:t>- повышение квалификационных требований ко всем участникам рынка;</a:t>
            </a:r>
          </a:p>
          <a:p>
            <a:r>
              <a:rPr lang="ru-RU" sz="1500" b="1" dirty="0">
                <a:solidFill>
                  <a:schemeClr val="tx2"/>
                </a:solidFill>
              </a:rPr>
              <a:t>- повышение квалификации и ответственности разрешительных органов;</a:t>
            </a:r>
          </a:p>
          <a:p>
            <a:r>
              <a:rPr lang="ru-RU" sz="1500" b="1" dirty="0">
                <a:solidFill>
                  <a:schemeClr val="tx2"/>
                </a:solidFill>
              </a:rPr>
              <a:t>- цифровизация экспертной, контрольно-надзорной деятельности ЕИС КНД;</a:t>
            </a:r>
          </a:p>
          <a:p>
            <a:r>
              <a:rPr lang="ru-RU" sz="1500" b="1" dirty="0">
                <a:solidFill>
                  <a:schemeClr val="tx2"/>
                </a:solidFill>
              </a:rPr>
              <a:t>- включение СРО в единую систему контроля, допуск СРО к КИС КНД;</a:t>
            </a:r>
          </a:p>
          <a:p>
            <a:r>
              <a:rPr lang="ru-RU" sz="1500" b="1" dirty="0">
                <a:solidFill>
                  <a:schemeClr val="tx2"/>
                </a:solidFill>
              </a:rPr>
              <a:t>- применение риск-ориентированных методов экспертизы, контроля, включая анализ данных о деятельности, контрактов, портфолио, КФ ОДО и др. </a:t>
            </a:r>
          </a:p>
        </p:txBody>
      </p:sp>
      <p:sp>
        <p:nvSpPr>
          <p:cNvPr id="8" name="Заголовок 2">
            <a:extLst>
              <a:ext uri="{FF2B5EF4-FFF2-40B4-BE49-F238E27FC236}">
                <a16:creationId xmlns:a16="http://schemas.microsoft.com/office/drawing/2014/main" id="{B7F3173B-F3F9-452C-AAAF-0F8EB790D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" y="575469"/>
            <a:ext cx="9067800" cy="45327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Допуск на рынок строительных работ и услуг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7114A9BC-5208-4C46-9FF9-0D1D0DAB1A47}"/>
              </a:ext>
            </a:extLst>
          </p:cNvPr>
          <p:cNvSpPr txBox="1">
            <a:spLocks/>
          </p:cNvSpPr>
          <p:nvPr/>
        </p:nvSpPr>
        <p:spPr bwMode="auto">
          <a:xfrm>
            <a:off x="198546" y="0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</p:spTree>
    <p:extLst>
      <p:ext uri="{BB962C8B-B14F-4D97-AF65-F5344CB8AC3E}">
        <p14:creationId xmlns:p14="http://schemas.microsoft.com/office/powerpoint/2010/main" val="174349176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9E3205C-B145-43BD-A366-3DC33379D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501452" cy="476672"/>
          </a:xfrm>
        </p:spPr>
        <p:txBody>
          <a:bodyPr/>
          <a:lstStyle/>
          <a:p>
            <a:pPr>
              <a:defRPr/>
            </a:pPr>
            <a:fld id="{683A721E-FD57-4065-A2A2-12CE202D0B49}" type="slidenum">
              <a:rPr lang="ru-RU" smtClean="0"/>
              <a:pPr>
                <a:defRPr/>
              </a:pPr>
              <a:t>37</a:t>
            </a:fld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E2A0BB30-3AF1-4200-98C4-D0F3B4DBCFB3}"/>
              </a:ext>
            </a:extLst>
          </p:cNvPr>
          <p:cNvSpPr txBox="1">
            <a:spLocks/>
          </p:cNvSpPr>
          <p:nvPr/>
        </p:nvSpPr>
        <p:spPr bwMode="auto">
          <a:xfrm>
            <a:off x="169168" y="-9693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  <p:sp>
        <p:nvSpPr>
          <p:cNvPr id="7" name="Заголовок 2">
            <a:extLst>
              <a:ext uri="{FF2B5EF4-FFF2-40B4-BE49-F238E27FC236}">
                <a16:creationId xmlns:a16="http://schemas.microsoft.com/office/drawing/2014/main" id="{A2EFD0B0-B683-41A6-893C-8573F340E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" y="575469"/>
            <a:ext cx="9067800" cy="468767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Допуск на рынок строительных работ и услуг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7B634A14-EDE4-4FDE-9505-6CD9973A1E15}"/>
              </a:ext>
            </a:extLst>
          </p:cNvPr>
          <p:cNvSpPr txBox="1">
            <a:spLocks/>
          </p:cNvSpPr>
          <p:nvPr/>
        </p:nvSpPr>
        <p:spPr bwMode="auto">
          <a:xfrm>
            <a:off x="169168" y="1080715"/>
            <a:ext cx="8805663" cy="620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ru-RU" sz="22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Совершенствование лестницы уровней ответственности членов саморегулируемых организаций (СРО)</a:t>
            </a: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F13D2158-D73A-4DAA-8C69-5AA0209AC15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8473448"/>
              </p:ext>
            </p:extLst>
          </p:nvPr>
        </p:nvGraphicFramePr>
        <p:xfrm>
          <a:off x="395536" y="2649978"/>
          <a:ext cx="5112568" cy="29392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9A7C7712-00DF-4AC2-BFC8-BDD4CD3CE346}"/>
              </a:ext>
            </a:extLst>
          </p:cNvPr>
          <p:cNvSpPr txBox="1"/>
          <p:nvPr/>
        </p:nvSpPr>
        <p:spPr>
          <a:xfrm>
            <a:off x="169168" y="1772816"/>
            <a:ext cx="5649070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700" b="1" dirty="0">
                <a:solidFill>
                  <a:schemeClr val="tx2">
                    <a:lumMod val="75000"/>
                  </a:schemeClr>
                </a:solidFill>
              </a:rPr>
              <a:t>График требований к взносам в КФ </a:t>
            </a:r>
            <a:br>
              <a:rPr lang="ru-RU" sz="17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1700" b="1" dirty="0">
                <a:solidFill>
                  <a:schemeClr val="tx2">
                    <a:lumMod val="75000"/>
                  </a:schemeClr>
                </a:solidFill>
              </a:rPr>
              <a:t>в зависимости от уровня ответственности </a:t>
            </a:r>
          </a:p>
          <a:p>
            <a:pPr algn="ctr"/>
            <a:r>
              <a:rPr lang="ru-RU" sz="1700" b="1" dirty="0">
                <a:solidFill>
                  <a:schemeClr val="tx2">
                    <a:lumMod val="75000"/>
                  </a:schemeClr>
                </a:solidFill>
              </a:rPr>
              <a:t>(тыс. руб.).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18DE99E-1245-4249-841F-0E260A7628D1}"/>
              </a:ext>
            </a:extLst>
          </p:cNvPr>
          <p:cNvSpPr txBox="1"/>
          <p:nvPr/>
        </p:nvSpPr>
        <p:spPr>
          <a:xfrm>
            <a:off x="691351" y="5625719"/>
            <a:ext cx="498918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     - КФ ОДО строителей                                              (предложения)</a:t>
            </a:r>
            <a:endParaRPr lang="en-US" sz="1200" dirty="0"/>
          </a:p>
          <a:p>
            <a:r>
              <a:rPr lang="ru-RU" sz="1200" dirty="0"/>
              <a:t>     </a:t>
            </a:r>
            <a:r>
              <a:rPr lang="en-US" sz="1200" dirty="0"/>
              <a:t>- </a:t>
            </a:r>
            <a:r>
              <a:rPr lang="ru-RU" sz="1200" dirty="0"/>
              <a:t>КФ ОДО проектировщиков и изыскателей           (предложения)</a:t>
            </a:r>
          </a:p>
          <a:p>
            <a:br>
              <a:rPr lang="en-US" sz="1200" dirty="0"/>
            </a:br>
            <a:r>
              <a:rPr lang="ru-RU" sz="1200" dirty="0"/>
              <a:t>     - КФ ВВ строителей</a:t>
            </a:r>
            <a:br>
              <a:rPr lang="ru-RU" sz="1200" dirty="0"/>
            </a:br>
            <a:r>
              <a:rPr lang="ru-RU" sz="1200" dirty="0"/>
              <a:t>     - КФ ВВ проектировщиков и/или изыскателей    </a:t>
            </a: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A29E8DB4-E10F-4C73-97A2-1BDA80DD2864}"/>
              </a:ext>
            </a:extLst>
          </p:cNvPr>
          <p:cNvCxnSpPr/>
          <p:nvPr/>
        </p:nvCxnSpPr>
        <p:spPr>
          <a:xfrm>
            <a:off x="643849" y="5805264"/>
            <a:ext cx="288032" cy="0"/>
          </a:xfrm>
          <a:prstGeom prst="line">
            <a:avLst/>
          </a:prstGeom>
          <a:ln w="635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250EAECF-5BFF-4638-B0DA-5DEE22ADDC7B}"/>
              </a:ext>
            </a:extLst>
          </p:cNvPr>
          <p:cNvCxnSpPr/>
          <p:nvPr/>
        </p:nvCxnSpPr>
        <p:spPr>
          <a:xfrm>
            <a:off x="643849" y="6309320"/>
            <a:ext cx="288032" cy="0"/>
          </a:xfrm>
          <a:prstGeom prst="line">
            <a:avLst/>
          </a:prstGeom>
          <a:ln w="28575">
            <a:solidFill>
              <a:srgbClr val="3F6E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FE1BFF72-2CAF-4DE9-9C18-E7349F244615}"/>
              </a:ext>
            </a:extLst>
          </p:cNvPr>
          <p:cNvCxnSpPr/>
          <p:nvPr/>
        </p:nvCxnSpPr>
        <p:spPr>
          <a:xfrm>
            <a:off x="643644" y="6525344"/>
            <a:ext cx="288032" cy="0"/>
          </a:xfrm>
          <a:prstGeom prst="line">
            <a:avLst/>
          </a:prstGeom>
          <a:ln w="28575">
            <a:solidFill>
              <a:srgbClr val="93B6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6196A9A1-BCE6-4D17-996B-C6996690B72B}"/>
              </a:ext>
            </a:extLst>
          </p:cNvPr>
          <p:cNvCxnSpPr/>
          <p:nvPr/>
        </p:nvCxnSpPr>
        <p:spPr>
          <a:xfrm>
            <a:off x="643849" y="6021288"/>
            <a:ext cx="288032" cy="0"/>
          </a:xfrm>
          <a:prstGeom prst="line">
            <a:avLst/>
          </a:prstGeom>
          <a:ln w="63500">
            <a:solidFill>
              <a:srgbClr val="7258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B38086CA-36C7-4982-A260-367A28FC4BDC}"/>
              </a:ext>
            </a:extLst>
          </p:cNvPr>
          <p:cNvSpPr txBox="1"/>
          <p:nvPr/>
        </p:nvSpPr>
        <p:spPr>
          <a:xfrm>
            <a:off x="5555606" y="1772816"/>
            <a:ext cx="3419225" cy="4847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00" b="1" dirty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r>
              <a:rPr lang="ru-RU" b="1" dirty="0">
                <a:solidFill>
                  <a:schemeClr val="tx2"/>
                </a:solidFill>
              </a:rPr>
              <a:t>Предложения: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1600" b="1" dirty="0">
                <a:solidFill>
                  <a:srgbClr val="C00000"/>
                </a:solidFill>
              </a:rPr>
              <a:t>Выровнять требования к размерам взносов в КФ ОДО </a:t>
            </a:r>
            <a:r>
              <a:rPr lang="ru-RU" sz="1600" b="1" dirty="0">
                <a:solidFill>
                  <a:srgbClr val="002060"/>
                </a:solidFill>
              </a:rPr>
              <a:t>для СРО всех уровней ответственности (по пунктирным линиям);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1600" b="1" dirty="0">
                <a:solidFill>
                  <a:srgbClr val="C00000"/>
                </a:solidFill>
              </a:rPr>
              <a:t>Повысить требования к количеству специалистов </a:t>
            </a:r>
            <a:r>
              <a:rPr lang="ru-RU" sz="1600" b="1" dirty="0">
                <a:solidFill>
                  <a:srgbClr val="002060"/>
                </a:solidFill>
              </a:rPr>
              <a:t>для членов СРО 3, 4 и 5 уровней ответственности;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1600" b="1" dirty="0">
                <a:solidFill>
                  <a:srgbClr val="C00000"/>
                </a:solidFill>
              </a:rPr>
              <a:t>Учитывать страхование ответственности </a:t>
            </a:r>
            <a:r>
              <a:rPr lang="ru-RU" sz="1600" b="1" dirty="0">
                <a:solidFill>
                  <a:srgbClr val="002060"/>
                </a:solidFill>
              </a:rPr>
              <a:t>при установлении размера взносов в КФ ОДО для СРО;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1600" b="1" dirty="0">
                <a:solidFill>
                  <a:srgbClr val="C00000"/>
                </a:solidFill>
              </a:rPr>
              <a:t>Ввести требования к численности персонала членов СРО </a:t>
            </a:r>
            <a:r>
              <a:rPr lang="ru-RU" sz="1600" b="1" dirty="0">
                <a:solidFill>
                  <a:srgbClr val="002060"/>
                </a:solidFill>
              </a:rPr>
              <a:t>с контролем по объему выплаченного ими НДФЛ.</a:t>
            </a:r>
          </a:p>
        </p:txBody>
      </p:sp>
      <p:cxnSp>
        <p:nvCxnSpPr>
          <p:cNvPr id="3" name="Прямая соединительная линия 2"/>
          <p:cNvCxnSpPr>
            <a:cxnSpLocks/>
          </p:cNvCxnSpPr>
          <p:nvPr/>
        </p:nvCxnSpPr>
        <p:spPr>
          <a:xfrm flipV="1">
            <a:off x="1547664" y="3140968"/>
            <a:ext cx="3456384" cy="1440160"/>
          </a:xfrm>
          <a:prstGeom prst="line">
            <a:avLst/>
          </a:prstGeom>
          <a:ln w="254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>
            <a:cxnSpLocks/>
          </p:cNvCxnSpPr>
          <p:nvPr/>
        </p:nvCxnSpPr>
        <p:spPr>
          <a:xfrm flipV="1">
            <a:off x="1547664" y="3789040"/>
            <a:ext cx="2520280" cy="864096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A29E8DB4-E10F-4C73-97A2-1BDA80DD2864}"/>
              </a:ext>
            </a:extLst>
          </p:cNvPr>
          <p:cNvCxnSpPr/>
          <p:nvPr/>
        </p:nvCxnSpPr>
        <p:spPr>
          <a:xfrm>
            <a:off x="4139952" y="5805264"/>
            <a:ext cx="288032" cy="0"/>
          </a:xfrm>
          <a:prstGeom prst="line">
            <a:avLst/>
          </a:prstGeom>
          <a:ln w="28575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6196A9A1-BCE6-4D17-996B-C6996690B72B}"/>
              </a:ext>
            </a:extLst>
          </p:cNvPr>
          <p:cNvCxnSpPr>
            <a:cxnSpLocks/>
          </p:cNvCxnSpPr>
          <p:nvPr/>
        </p:nvCxnSpPr>
        <p:spPr>
          <a:xfrm>
            <a:off x="4139952" y="5949280"/>
            <a:ext cx="288032" cy="0"/>
          </a:xfrm>
          <a:prstGeom prst="line">
            <a:avLst/>
          </a:prstGeom>
          <a:ln w="28575">
            <a:solidFill>
              <a:srgbClr val="72589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66334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8686800" y="6381750"/>
            <a:ext cx="457199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299CC1A4-38A4-4CCC-B01C-D0E95BA06A9C}" type="slidenum">
              <a:rPr lang="ru-RU" altLang="ru-RU" sz="1400" smtClean="0">
                <a:latin typeface="Arial" charset="0"/>
              </a:rPr>
              <a:pPr>
                <a:spcBef>
                  <a:spcPct val="0"/>
                </a:spcBef>
                <a:buFontTx/>
                <a:buNone/>
                <a:defRPr/>
              </a:pPr>
              <a:t>38</a:t>
            </a:fld>
            <a:endParaRPr lang="ru-RU" altLang="ru-RU" sz="1400" dirty="0">
              <a:latin typeface="Arial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52619" y="4941168"/>
            <a:ext cx="8838761" cy="63806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Целевой показатель повышения индекса качества городской среды:</a:t>
            </a:r>
          </a:p>
          <a:p>
            <a:pPr lvl="0" algn="just">
              <a:tabLst>
                <a:tab pos="540385" algn="l"/>
              </a:tabLst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увеличение доли городов с </a:t>
            </a:r>
            <a:r>
              <a:rPr lang="ru-RU" sz="1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благоприятным  качеством 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городской среды до 60%.</a:t>
            </a: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52619" y="1039161"/>
            <a:ext cx="4203356" cy="375516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Проблемы:</a:t>
            </a:r>
          </a:p>
          <a:p>
            <a:pPr lvl="0">
              <a:tabLst>
                <a:tab pos="540385" algn="l"/>
              </a:tabLst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высокий износ основных фондов, отсутствие системы мониторинга реального технического состояния жилищного фонда и коммунального хозяйства,  неэффективность управления системами ЖКХ; </a:t>
            </a:r>
          </a:p>
          <a:p>
            <a:pPr lvl="0">
              <a:tabLst>
                <a:tab pos="540385" algn="l"/>
              </a:tabLst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недостаточность инвестиционных ресурсов; ограниченные финансовые возможности бюджетов, а также тарифно-ценовые ограничения;</a:t>
            </a:r>
          </a:p>
          <a:p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ограниченность действующих технических норм и правил в сфере ЖКХ, их несоответствие требованиям управления полным жизненным циклом объектов капитального строительства.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499992" y="1052737"/>
            <a:ext cx="4491388" cy="375516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Задачи: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Завершение перевода ЖКХ на полную самоокупаемость, развитие конкуренции; 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Разработка региональных программ повышения индексов качества городской среды;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Цифровизация системы управления городским хозяйством (умный город);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Соблюдение системных градостроительных решений при планировании развития коммунального хозяйства;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Внедрение механизмов проектного финансирования коммунальных систем, использование долгосрочных кредитов, в том числе с возвратом через долгосрочное тарифное регулирование.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52619" y="5712499"/>
            <a:ext cx="8595845" cy="88485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Комфортная городская среда – это развитие городского пространства и инженерной, транспортной и социальной инфраструктуры, в том числе коммунальной, решение проблем стоянок автомобилей для населения. 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8FDE37-6804-4667-BD31-BE3034215521}"/>
              </a:ext>
            </a:extLst>
          </p:cNvPr>
          <p:cNvSpPr txBox="1">
            <a:spLocks/>
          </p:cNvSpPr>
          <p:nvPr/>
        </p:nvSpPr>
        <p:spPr bwMode="auto">
          <a:xfrm>
            <a:off x="185716" y="0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73B7CFD-686C-43F0-815A-0D1F980C4C10}"/>
              </a:ext>
            </a:extLst>
          </p:cNvPr>
          <p:cNvSpPr/>
          <p:nvPr/>
        </p:nvSpPr>
        <p:spPr>
          <a:xfrm>
            <a:off x="333872" y="511470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Комфортная городская среда и развитие ЖКХ</a:t>
            </a:r>
            <a:endParaRPr lang="ru-RU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6817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9E3205C-B145-43BD-A366-3DC33379D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40842" y="6488668"/>
            <a:ext cx="403158" cy="437276"/>
          </a:xfrm>
        </p:spPr>
        <p:txBody>
          <a:bodyPr/>
          <a:lstStyle/>
          <a:p>
            <a:pPr>
              <a:defRPr/>
            </a:pPr>
            <a:fld id="{683A721E-FD57-4065-A2A2-12CE202D0B49}" type="slidenum">
              <a:rPr lang="ru-RU" smtClean="0">
                <a:solidFill>
                  <a:schemeClr val="tx1"/>
                </a:solidFill>
              </a:rPr>
              <a:pPr>
                <a:defRPr/>
              </a:pPr>
              <a:t>39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E2A0BB30-3AF1-4200-98C4-D0F3B4DBCFB3}"/>
              </a:ext>
            </a:extLst>
          </p:cNvPr>
          <p:cNvSpPr txBox="1">
            <a:spLocks/>
          </p:cNvSpPr>
          <p:nvPr/>
        </p:nvSpPr>
        <p:spPr bwMode="auto">
          <a:xfrm>
            <a:off x="169168" y="66765"/>
            <a:ext cx="8805664" cy="495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F899D2AC-07B7-4632-B582-1AB6C5AA3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7975" y="984666"/>
            <a:ext cx="7272807" cy="408594"/>
          </a:xfrm>
        </p:spPr>
        <p:txBody>
          <a:bodyPr/>
          <a:lstStyle/>
          <a:p>
            <a:pPr marL="0" indent="0" algn="ctr">
              <a:buNone/>
            </a:pPr>
            <a:r>
              <a:rPr lang="ru-RU" sz="22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Источники привлечения инвестиций в сферу ЖКХ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2B97E48-4D82-414E-A6DD-98A7A66513C9}"/>
              </a:ext>
            </a:extLst>
          </p:cNvPr>
          <p:cNvSpPr/>
          <p:nvPr/>
        </p:nvSpPr>
        <p:spPr>
          <a:xfrm>
            <a:off x="387917" y="1517522"/>
            <a:ext cx="8499888" cy="135145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b="1" dirty="0"/>
              <a:t>Бюджетные средства (капитальные затраты, кредиты, гарантии) за счет:</a:t>
            </a:r>
          </a:p>
          <a:p>
            <a:r>
              <a:rPr lang="ru-RU" sz="1400" b="1" dirty="0"/>
              <a:t>- </a:t>
            </a:r>
            <a:r>
              <a:rPr lang="ru-RU" sz="1400" dirty="0"/>
              <a:t> </a:t>
            </a:r>
            <a:r>
              <a:rPr lang="ru-RU" sz="1700" b="1" dirty="0"/>
              <a:t>Поддержки из Фонда ЖКХ на модернизацию систем коммунальной инфраструктуры</a:t>
            </a:r>
          </a:p>
          <a:p>
            <a:r>
              <a:rPr lang="ru-RU" sz="1700" b="1" dirty="0"/>
              <a:t>- Поддержки субъектов РФ на модернизацию систем коммунальной инфраструктуры</a:t>
            </a:r>
          </a:p>
          <a:p>
            <a:r>
              <a:rPr lang="ru-RU" sz="1700" b="1" dirty="0"/>
              <a:t>- Реализации федеральных программ «Чистая вода», «Оздоровление Волги» и др.</a:t>
            </a:r>
          </a:p>
          <a:p>
            <a:r>
              <a:rPr lang="ru-RU" sz="1700" b="1" dirty="0"/>
              <a:t>- Бюджетные гарантии муниципальных займов</a:t>
            </a:r>
          </a:p>
        </p:txBody>
      </p:sp>
      <p:sp>
        <p:nvSpPr>
          <p:cNvPr id="2" name="Скругленный прямоугольник 4">
            <a:extLst>
              <a:ext uri="{FF2B5EF4-FFF2-40B4-BE49-F238E27FC236}">
                <a16:creationId xmlns:a16="http://schemas.microsoft.com/office/drawing/2014/main" id="{66E754DD-B88C-4F85-B95E-3CFE89A4E52D}"/>
              </a:ext>
            </a:extLst>
          </p:cNvPr>
          <p:cNvSpPr/>
          <p:nvPr/>
        </p:nvSpPr>
        <p:spPr>
          <a:xfrm>
            <a:off x="5314945" y="5127334"/>
            <a:ext cx="3568195" cy="5341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Потоки коммунальных платежей потребителей</a:t>
            </a:r>
          </a:p>
        </p:txBody>
      </p:sp>
      <p:sp>
        <p:nvSpPr>
          <p:cNvPr id="3" name="Скругленный прямоугольник 2">
            <a:extLst>
              <a:ext uri="{FF2B5EF4-FFF2-40B4-BE49-F238E27FC236}">
                <a16:creationId xmlns:a16="http://schemas.microsoft.com/office/drawing/2014/main" id="{6B8D588B-0E1D-4527-97CD-1B4E7D43A2B6}"/>
              </a:ext>
            </a:extLst>
          </p:cNvPr>
          <p:cNvSpPr/>
          <p:nvPr/>
        </p:nvSpPr>
        <p:spPr>
          <a:xfrm>
            <a:off x="387914" y="5127335"/>
            <a:ext cx="2169833" cy="52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Земельные аукционы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27E3B23C-FBE4-404D-96C4-A7CDD156AF99}"/>
              </a:ext>
            </a:extLst>
          </p:cNvPr>
          <p:cNvSpPr/>
          <p:nvPr/>
        </p:nvSpPr>
        <p:spPr>
          <a:xfrm>
            <a:off x="387915" y="3068321"/>
            <a:ext cx="5696227" cy="43268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Облигационные займы (долгосрочные кредиты)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59D3C458-89C0-4638-A4FB-338833C765DE}"/>
              </a:ext>
            </a:extLst>
          </p:cNvPr>
          <p:cNvSpPr/>
          <p:nvPr/>
        </p:nvSpPr>
        <p:spPr>
          <a:xfrm>
            <a:off x="387916" y="3860133"/>
            <a:ext cx="2948684" cy="9080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Федеральный заем,</a:t>
            </a:r>
          </a:p>
          <a:p>
            <a:pPr algn="ctr"/>
            <a:r>
              <a:rPr lang="ru-RU" b="1" dirty="0"/>
              <a:t>Субъектовый заем, Муниципальный заем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01AE9DAC-58D4-469A-B451-1FFC53E04FC2}"/>
              </a:ext>
            </a:extLst>
          </p:cNvPr>
          <p:cNvSpPr/>
          <p:nvPr/>
        </p:nvSpPr>
        <p:spPr>
          <a:xfrm>
            <a:off x="4427983" y="3860133"/>
            <a:ext cx="3260861" cy="908075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Корпоративный заем коммунального предприятия</a:t>
            </a:r>
          </a:p>
        </p:txBody>
      </p:sp>
      <p:sp>
        <p:nvSpPr>
          <p:cNvPr id="18" name="Альтернативный процесс 17">
            <a:extLst>
              <a:ext uri="{FF2B5EF4-FFF2-40B4-BE49-F238E27FC236}">
                <a16:creationId xmlns:a16="http://schemas.microsoft.com/office/drawing/2014/main" id="{3001B294-4B41-4049-AAB0-BA00E07989D9}"/>
              </a:ext>
            </a:extLst>
          </p:cNvPr>
          <p:cNvSpPr/>
          <p:nvPr/>
        </p:nvSpPr>
        <p:spPr>
          <a:xfrm>
            <a:off x="2851430" y="5127334"/>
            <a:ext cx="2169832" cy="53413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Инвестиционная часть тарифа</a:t>
            </a:r>
          </a:p>
        </p:txBody>
      </p:sp>
      <p:sp>
        <p:nvSpPr>
          <p:cNvPr id="20" name="Прямоугольник с двумя вырезанными противолежащими углами 5">
            <a:extLst>
              <a:ext uri="{FF2B5EF4-FFF2-40B4-BE49-F238E27FC236}">
                <a16:creationId xmlns:a16="http://schemas.microsoft.com/office/drawing/2014/main" id="{5DE40C38-0BD9-489E-8026-AB4FB1A766EF}"/>
              </a:ext>
            </a:extLst>
          </p:cNvPr>
          <p:cNvSpPr/>
          <p:nvPr/>
        </p:nvSpPr>
        <p:spPr>
          <a:xfrm>
            <a:off x="6206203" y="5833611"/>
            <a:ext cx="2697166" cy="32101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700" dirty="0"/>
              <a:t>Рейтинг потока платежей</a:t>
            </a:r>
          </a:p>
        </p:txBody>
      </p:sp>
      <p:sp>
        <p:nvSpPr>
          <p:cNvPr id="25" name="Прямоугольник: скругленные углы 24">
            <a:extLst>
              <a:ext uri="{FF2B5EF4-FFF2-40B4-BE49-F238E27FC236}">
                <a16:creationId xmlns:a16="http://schemas.microsoft.com/office/drawing/2014/main" id="{4AE809D1-7E28-4CB0-831E-85BA36969166}"/>
              </a:ext>
            </a:extLst>
          </p:cNvPr>
          <p:cNvSpPr/>
          <p:nvPr/>
        </p:nvSpPr>
        <p:spPr>
          <a:xfrm>
            <a:off x="6660234" y="3092013"/>
            <a:ext cx="2226329" cy="42507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</a:rPr>
              <a:t>Фондовый рынок</a:t>
            </a:r>
          </a:p>
        </p:txBody>
      </p: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6AE8DF2B-7E0A-4C05-ABE7-B9363A64F994}"/>
              </a:ext>
            </a:extLst>
          </p:cNvPr>
          <p:cNvCxnSpPr>
            <a:cxnSpLocks/>
          </p:cNvCxnSpPr>
          <p:nvPr/>
        </p:nvCxnSpPr>
        <p:spPr>
          <a:xfrm flipV="1">
            <a:off x="1547664" y="4777654"/>
            <a:ext cx="0" cy="349681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>
            <a:extLst>
              <a:ext uri="{FF2B5EF4-FFF2-40B4-BE49-F238E27FC236}">
                <a16:creationId xmlns:a16="http://schemas.microsoft.com/office/drawing/2014/main" id="{BB40FF42-A789-4C3E-9022-B70A01FC7995}"/>
              </a:ext>
            </a:extLst>
          </p:cNvPr>
          <p:cNvCxnSpPr>
            <a:cxnSpLocks/>
            <a:stCxn id="14" idx="3"/>
          </p:cNvCxnSpPr>
          <p:nvPr/>
        </p:nvCxnSpPr>
        <p:spPr>
          <a:xfrm flipV="1">
            <a:off x="3336600" y="4302653"/>
            <a:ext cx="1091384" cy="115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E57906B2-8F1F-43BC-9D5F-9BA3B2C73B24}"/>
              </a:ext>
            </a:extLst>
          </p:cNvPr>
          <p:cNvCxnSpPr>
            <a:cxnSpLocks/>
          </p:cNvCxnSpPr>
          <p:nvPr/>
        </p:nvCxnSpPr>
        <p:spPr>
          <a:xfrm>
            <a:off x="3119787" y="4768208"/>
            <a:ext cx="0" cy="359126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1991D263-FF63-432C-8966-36AE78D3700D}"/>
              </a:ext>
            </a:extLst>
          </p:cNvPr>
          <p:cNvCxnSpPr>
            <a:cxnSpLocks/>
          </p:cNvCxnSpPr>
          <p:nvPr/>
        </p:nvCxnSpPr>
        <p:spPr>
          <a:xfrm flipH="1">
            <a:off x="6346562" y="4785086"/>
            <a:ext cx="1" cy="349681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id="{CD31D0D5-2C1B-40FB-9234-5AE8C1E99893}"/>
              </a:ext>
            </a:extLst>
          </p:cNvPr>
          <p:cNvCxnSpPr>
            <a:cxnSpLocks/>
          </p:cNvCxnSpPr>
          <p:nvPr/>
        </p:nvCxnSpPr>
        <p:spPr>
          <a:xfrm flipH="1">
            <a:off x="4659971" y="4777653"/>
            <a:ext cx="3422" cy="349681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>
            <a:extLst>
              <a:ext uri="{FF2B5EF4-FFF2-40B4-BE49-F238E27FC236}">
                <a16:creationId xmlns:a16="http://schemas.microsoft.com/office/drawing/2014/main" id="{69DA4C01-DD1C-45E8-8E38-EDEFC3CE0174}"/>
              </a:ext>
            </a:extLst>
          </p:cNvPr>
          <p:cNvCxnSpPr>
            <a:cxnSpLocks/>
            <a:stCxn id="20" idx="0"/>
            <a:endCxn id="20" idx="0"/>
          </p:cNvCxnSpPr>
          <p:nvPr/>
        </p:nvCxnSpPr>
        <p:spPr>
          <a:xfrm>
            <a:off x="7554786" y="5833611"/>
            <a:ext cx="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>
            <a:extLst>
              <a:ext uri="{FF2B5EF4-FFF2-40B4-BE49-F238E27FC236}">
                <a16:creationId xmlns:a16="http://schemas.microsoft.com/office/drawing/2014/main" id="{710B1699-1A6B-421C-A812-7F27D94FE684}"/>
              </a:ext>
            </a:extLst>
          </p:cNvPr>
          <p:cNvCxnSpPr>
            <a:cxnSpLocks/>
          </p:cNvCxnSpPr>
          <p:nvPr/>
        </p:nvCxnSpPr>
        <p:spPr>
          <a:xfrm flipV="1">
            <a:off x="2267744" y="3501007"/>
            <a:ext cx="0" cy="35912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>
            <a:extLst>
              <a:ext uri="{FF2B5EF4-FFF2-40B4-BE49-F238E27FC236}">
                <a16:creationId xmlns:a16="http://schemas.microsoft.com/office/drawing/2014/main" id="{529C3B30-950B-4FE3-9C48-7E6663F226AE}"/>
              </a:ext>
            </a:extLst>
          </p:cNvPr>
          <p:cNvCxnSpPr>
            <a:cxnSpLocks/>
          </p:cNvCxnSpPr>
          <p:nvPr/>
        </p:nvCxnSpPr>
        <p:spPr>
          <a:xfrm flipH="1" flipV="1">
            <a:off x="4788024" y="3526538"/>
            <a:ext cx="1" cy="3508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>
            <a:extLst>
              <a:ext uri="{FF2B5EF4-FFF2-40B4-BE49-F238E27FC236}">
                <a16:creationId xmlns:a16="http://schemas.microsoft.com/office/drawing/2014/main" id="{9728C313-7399-4204-A1BF-06A82E72FB9A}"/>
              </a:ext>
            </a:extLst>
          </p:cNvPr>
          <p:cNvCxnSpPr>
            <a:cxnSpLocks/>
            <a:endCxn id="25" idx="1"/>
          </p:cNvCxnSpPr>
          <p:nvPr/>
        </p:nvCxnSpPr>
        <p:spPr>
          <a:xfrm>
            <a:off x="6084142" y="3297384"/>
            <a:ext cx="576092" cy="71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>
            <a:extLst>
              <a:ext uri="{FF2B5EF4-FFF2-40B4-BE49-F238E27FC236}">
                <a16:creationId xmlns:a16="http://schemas.microsoft.com/office/drawing/2014/main" id="{13375BA7-C9A2-402A-8403-41D8799B83B0}"/>
              </a:ext>
            </a:extLst>
          </p:cNvPr>
          <p:cNvCxnSpPr>
            <a:cxnSpLocks/>
          </p:cNvCxnSpPr>
          <p:nvPr/>
        </p:nvCxnSpPr>
        <p:spPr>
          <a:xfrm>
            <a:off x="169168" y="2206042"/>
            <a:ext cx="0" cy="2108129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>
            <a:extLst>
              <a:ext uri="{FF2B5EF4-FFF2-40B4-BE49-F238E27FC236}">
                <a16:creationId xmlns:a16="http://schemas.microsoft.com/office/drawing/2014/main" id="{35EDCD7D-BBDA-417E-A518-8EF1D2003185}"/>
              </a:ext>
            </a:extLst>
          </p:cNvPr>
          <p:cNvCxnSpPr>
            <a:cxnSpLocks/>
          </p:cNvCxnSpPr>
          <p:nvPr/>
        </p:nvCxnSpPr>
        <p:spPr>
          <a:xfrm flipH="1">
            <a:off x="169168" y="2206042"/>
            <a:ext cx="218748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>
            <a:extLst>
              <a:ext uri="{FF2B5EF4-FFF2-40B4-BE49-F238E27FC236}">
                <a16:creationId xmlns:a16="http://schemas.microsoft.com/office/drawing/2014/main" id="{D07120F8-A0A0-40ED-B591-AC5B7BF53FAB}"/>
              </a:ext>
            </a:extLst>
          </p:cNvPr>
          <p:cNvCxnSpPr>
            <a:cxnSpLocks/>
            <a:endCxn id="14" idx="1"/>
          </p:cNvCxnSpPr>
          <p:nvPr/>
        </p:nvCxnSpPr>
        <p:spPr>
          <a:xfrm>
            <a:off x="169168" y="4314171"/>
            <a:ext cx="218748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6" name="Прямоугольник с двумя вырезанными противолежащими углами 5">
            <a:extLst>
              <a:ext uri="{FF2B5EF4-FFF2-40B4-BE49-F238E27FC236}">
                <a16:creationId xmlns:a16="http://schemas.microsoft.com/office/drawing/2014/main" id="{358C6082-CE42-4769-B367-97A4F28BF769}"/>
              </a:ext>
            </a:extLst>
          </p:cNvPr>
          <p:cNvSpPr/>
          <p:nvPr/>
        </p:nvSpPr>
        <p:spPr>
          <a:xfrm>
            <a:off x="3314994" y="5833611"/>
            <a:ext cx="2697166" cy="32101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700" dirty="0"/>
              <a:t>Стабильные тарифы </a:t>
            </a:r>
          </a:p>
        </p:txBody>
      </p:sp>
      <p:cxnSp>
        <p:nvCxnSpPr>
          <p:cNvPr id="63" name="Прямая соединительная линия 62">
            <a:extLst>
              <a:ext uri="{FF2B5EF4-FFF2-40B4-BE49-F238E27FC236}">
                <a16:creationId xmlns:a16="http://schemas.microsoft.com/office/drawing/2014/main" id="{522A0F86-2115-4823-BCF1-8BA1A25E0239}"/>
              </a:ext>
            </a:extLst>
          </p:cNvPr>
          <p:cNvCxnSpPr>
            <a:cxnSpLocks/>
          </p:cNvCxnSpPr>
          <p:nvPr/>
        </p:nvCxnSpPr>
        <p:spPr>
          <a:xfrm>
            <a:off x="5652120" y="5661465"/>
            <a:ext cx="0" cy="161686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8" name="Прямая соединительная линия 197">
            <a:extLst>
              <a:ext uri="{FF2B5EF4-FFF2-40B4-BE49-F238E27FC236}">
                <a16:creationId xmlns:a16="http://schemas.microsoft.com/office/drawing/2014/main" id="{95DF7875-57B3-C24D-928D-5A2F42E85BA7}"/>
              </a:ext>
            </a:extLst>
          </p:cNvPr>
          <p:cNvCxnSpPr>
            <a:cxnSpLocks/>
          </p:cNvCxnSpPr>
          <p:nvPr/>
        </p:nvCxnSpPr>
        <p:spPr>
          <a:xfrm flipH="1">
            <a:off x="7688841" y="5657307"/>
            <a:ext cx="3" cy="161686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186689C4-F944-BE4C-B557-B5507C596CC8}"/>
              </a:ext>
            </a:extLst>
          </p:cNvPr>
          <p:cNvCxnSpPr>
            <a:cxnSpLocks/>
            <a:stCxn id="18" idx="2"/>
          </p:cNvCxnSpPr>
          <p:nvPr/>
        </p:nvCxnSpPr>
        <p:spPr>
          <a:xfrm>
            <a:off x="3936346" y="5661465"/>
            <a:ext cx="0" cy="186764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>
            <a:extLst>
              <a:ext uri="{FF2B5EF4-FFF2-40B4-BE49-F238E27FC236}">
                <a16:creationId xmlns:a16="http://schemas.microsoft.com/office/drawing/2014/main" id="{726E9077-9404-ED4F-8F00-129F97B48CB3}"/>
              </a:ext>
            </a:extLst>
          </p:cNvPr>
          <p:cNvCxnSpPr>
            <a:cxnSpLocks/>
          </p:cNvCxnSpPr>
          <p:nvPr/>
        </p:nvCxnSpPr>
        <p:spPr>
          <a:xfrm flipH="1" flipV="1">
            <a:off x="7297240" y="3526538"/>
            <a:ext cx="1" cy="3508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A65F12F7-4DE4-3048-8E0E-F44F155E0DE1}"/>
              </a:ext>
            </a:extLst>
          </p:cNvPr>
          <p:cNvSpPr/>
          <p:nvPr/>
        </p:nvSpPr>
        <p:spPr>
          <a:xfrm>
            <a:off x="150450" y="6274573"/>
            <a:ext cx="8974823" cy="400110"/>
          </a:xfrm>
          <a:prstGeom prst="rect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ru-RU" sz="20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Источники и механизмы возврата привлеченных в ЖКХ  инвестиций</a:t>
            </a:r>
          </a:p>
        </p:txBody>
      </p:sp>
      <p:sp>
        <p:nvSpPr>
          <p:cNvPr id="24" name="Скругленный прямоугольник 23">
            <a:extLst>
              <a:ext uri="{FF2B5EF4-FFF2-40B4-BE49-F238E27FC236}">
                <a16:creationId xmlns:a16="http://schemas.microsoft.com/office/drawing/2014/main" id="{83C7312D-DEF6-B446-BCA9-4CA6AE55F38C}"/>
              </a:ext>
            </a:extLst>
          </p:cNvPr>
          <p:cNvSpPr/>
          <p:nvPr/>
        </p:nvSpPr>
        <p:spPr>
          <a:xfrm>
            <a:off x="387914" y="5848229"/>
            <a:ext cx="2743925" cy="306391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Земля с инфраструктурой </a:t>
            </a:r>
          </a:p>
        </p:txBody>
      </p:sp>
      <p:cxnSp>
        <p:nvCxnSpPr>
          <p:cNvPr id="44" name="Прямая соединительная линия 43">
            <a:extLst>
              <a:ext uri="{FF2B5EF4-FFF2-40B4-BE49-F238E27FC236}">
                <a16:creationId xmlns:a16="http://schemas.microsoft.com/office/drawing/2014/main" id="{84762A04-28FF-7544-9D6C-4736BD9C74DA}"/>
              </a:ext>
            </a:extLst>
          </p:cNvPr>
          <p:cNvCxnSpPr>
            <a:cxnSpLocks/>
          </p:cNvCxnSpPr>
          <p:nvPr/>
        </p:nvCxnSpPr>
        <p:spPr>
          <a:xfrm>
            <a:off x="1547664" y="5657306"/>
            <a:ext cx="0" cy="190923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5C4C1870-3CA5-4780-9EE2-3613AB2EFBE6}"/>
              </a:ext>
            </a:extLst>
          </p:cNvPr>
          <p:cNvSpPr/>
          <p:nvPr/>
        </p:nvSpPr>
        <p:spPr>
          <a:xfrm>
            <a:off x="333872" y="511470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Комфортная городская среда и развитие ЖКХ</a:t>
            </a:r>
            <a:endParaRPr lang="ru-RU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928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52A033-DDB4-B249-B4B4-3B50634D6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251" y="-78579"/>
            <a:ext cx="8283506" cy="604823"/>
          </a:xfrm>
        </p:spPr>
        <p:txBody>
          <a:bodyPr/>
          <a:lstStyle/>
          <a:p>
            <a:br>
              <a:rPr lang="ru-RU" sz="1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1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Текущая ситуация и основные проблемы</a:t>
            </a:r>
            <a:br>
              <a:rPr lang="ru-RU" sz="1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64C6E6-42B1-0246-8A70-897234EE59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540757"/>
            <a:ext cx="8856984" cy="6381329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b="1" dirty="0">
                <a:solidFill>
                  <a:srgbClr val="C00000"/>
                </a:solidFill>
              </a:rPr>
              <a:t>Жилищное строительство, </a:t>
            </a:r>
            <a:r>
              <a:rPr lang="ru-RU" sz="1700" b="1" dirty="0"/>
              <a:t>покупка жилья в котором на 97% обеспечивается населением,</a:t>
            </a:r>
            <a:r>
              <a:rPr lang="ru-RU" sz="1700" b="1" dirty="0">
                <a:solidFill>
                  <a:srgbClr val="FF0000"/>
                </a:solidFill>
              </a:rPr>
              <a:t> </a:t>
            </a:r>
            <a:r>
              <a:rPr lang="ru-RU" sz="1700" b="1" dirty="0"/>
              <a:t>является</a:t>
            </a:r>
            <a:r>
              <a:rPr lang="ru-RU" sz="1700" dirty="0">
                <a:solidFill>
                  <a:srgbClr val="FF0000"/>
                </a:solidFill>
              </a:rPr>
              <a:t> </a:t>
            </a:r>
            <a:r>
              <a:rPr lang="ru-RU" sz="2000" b="1" dirty="0">
                <a:solidFill>
                  <a:srgbClr val="C00000"/>
                </a:solidFill>
              </a:rPr>
              <a:t>локомотивом экономики страны</a:t>
            </a:r>
            <a:r>
              <a:rPr lang="ru-RU" sz="1700" dirty="0">
                <a:solidFill>
                  <a:srgbClr val="C00000"/>
                </a:solidFill>
              </a:rPr>
              <a:t>,  </a:t>
            </a:r>
            <a:r>
              <a:rPr lang="ru-RU" sz="1700" b="1" dirty="0"/>
              <a:t>обеспечивает:</a:t>
            </a:r>
            <a:r>
              <a:rPr lang="ru-RU" sz="1700" dirty="0">
                <a:solidFill>
                  <a:srgbClr val="FF0000"/>
                </a:solidFill>
              </a:rPr>
              <a:t> </a:t>
            </a:r>
            <a:r>
              <a:rPr lang="ru-RU" sz="1700" b="1" dirty="0"/>
              <a:t>наиболее высокий мультипликативный эффект, рост объемов производства строительных материалов, изделий и конструкций, развитие сети внутрипоселковых дорог, рост продаж мебели, бытовой техники, текстиля, домашней утвари, а также развитие в целом ЖКХ, включая автономные инженерные системы и оборудование.</a:t>
            </a:r>
          </a:p>
          <a:p>
            <a:pPr marL="0" indent="0" algn="just">
              <a:buNone/>
            </a:pPr>
            <a:r>
              <a:rPr lang="ru-RU" sz="1700" b="1" dirty="0"/>
              <a:t>Темпы роста ввода </a:t>
            </a:r>
            <a:r>
              <a:rPr lang="ru-RU" sz="1700" b="1" dirty="0">
                <a:solidFill>
                  <a:srgbClr val="FF0000"/>
                </a:solidFill>
              </a:rPr>
              <a:t>домов ИЖС</a:t>
            </a:r>
            <a:r>
              <a:rPr lang="ru-RU" sz="1700" b="1" dirty="0"/>
              <a:t> </a:t>
            </a:r>
            <a:r>
              <a:rPr lang="ru-RU" sz="1700" b="1" dirty="0">
                <a:solidFill>
                  <a:srgbClr val="FF0000"/>
                </a:solidFill>
              </a:rPr>
              <a:t>в 5 – 6 раз превышают общие темпы </a:t>
            </a:r>
            <a:r>
              <a:rPr lang="ru-RU" sz="1700" b="1" dirty="0"/>
              <a:t>роста жилищного строительства</a:t>
            </a:r>
            <a:r>
              <a:rPr lang="ru-RU" sz="1700" b="1" dirty="0">
                <a:solidFill>
                  <a:srgbClr val="C00000"/>
                </a:solidFill>
              </a:rPr>
              <a:t>. </a:t>
            </a:r>
            <a:r>
              <a:rPr lang="ru-RU" sz="1700" b="1" dirty="0"/>
              <a:t>До </a:t>
            </a:r>
            <a:r>
              <a:rPr lang="ru-RU" sz="1700" b="1" dirty="0">
                <a:solidFill>
                  <a:srgbClr val="FF0000"/>
                </a:solidFill>
              </a:rPr>
              <a:t>66% населения страны</a:t>
            </a:r>
            <a:r>
              <a:rPr lang="ru-RU" sz="1700" b="1" dirty="0"/>
              <a:t> желает </a:t>
            </a:r>
            <a:r>
              <a:rPr lang="ru-RU" sz="1700" b="1" dirty="0">
                <a:solidFill>
                  <a:srgbClr val="FF0000"/>
                </a:solidFill>
              </a:rPr>
              <a:t>приобретать дома ИЖС.</a:t>
            </a:r>
          </a:p>
          <a:p>
            <a:pPr marL="0" indent="0" algn="just">
              <a:buNone/>
            </a:pPr>
            <a:endParaRPr lang="ru-RU" sz="600" b="1" dirty="0">
              <a:solidFill>
                <a:srgbClr val="FF0000"/>
              </a:solidFill>
            </a:endParaRPr>
          </a:p>
          <a:p>
            <a:pPr algn="just"/>
            <a:r>
              <a:rPr lang="ru-RU" sz="1700" b="1" dirty="0"/>
              <a:t>Проблемы</a:t>
            </a:r>
            <a:r>
              <a:rPr lang="ru-RU" sz="1700" b="1" dirty="0">
                <a:solidFill>
                  <a:srgbClr val="FF0000"/>
                </a:solidFill>
              </a:rPr>
              <a:t> жилищного строительства</a:t>
            </a:r>
            <a:r>
              <a:rPr lang="ru-RU" sz="1700" b="1" dirty="0">
                <a:solidFill>
                  <a:srgbClr val="C00000"/>
                </a:solidFill>
              </a:rPr>
              <a:t>:</a:t>
            </a:r>
            <a:r>
              <a:rPr lang="ru-RU" sz="1700" b="1" dirty="0">
                <a:solidFill>
                  <a:srgbClr val="0000CC"/>
                </a:solidFill>
              </a:rPr>
              <a:t> </a:t>
            </a:r>
            <a:r>
              <a:rPr lang="ru-RU" sz="1700" b="1" dirty="0"/>
              <a:t>предлагаемый на рынке жилищный фонд</a:t>
            </a:r>
            <a:r>
              <a:rPr lang="ru-RU" sz="1700" b="1" dirty="0">
                <a:solidFill>
                  <a:srgbClr val="0000CC"/>
                </a:solidFill>
              </a:rPr>
              <a:t> по среднему размеру квартир и количеству комнат, а также по стоимости квартир в многоэтажных многоквартирных домах (МКД)  </a:t>
            </a:r>
            <a:r>
              <a:rPr lang="ru-RU" sz="1700" b="1" dirty="0">
                <a:solidFill>
                  <a:srgbClr val="FF0000"/>
                </a:solidFill>
              </a:rPr>
              <a:t>противодействует</a:t>
            </a:r>
            <a:r>
              <a:rPr lang="ru-RU" sz="1700" b="1" dirty="0"/>
              <a:t>  задаче повышения рождаемости </a:t>
            </a:r>
            <a:r>
              <a:rPr lang="ru-RU" sz="1700" b="1" dirty="0">
                <a:solidFill>
                  <a:srgbClr val="FF0000"/>
                </a:solidFill>
              </a:rPr>
              <a:t>и росту численности населения</a:t>
            </a:r>
            <a:r>
              <a:rPr lang="ru-RU" sz="1700" b="1" dirty="0"/>
              <a:t> страны.</a:t>
            </a:r>
          </a:p>
          <a:p>
            <a:pPr algn="just"/>
            <a:r>
              <a:rPr lang="ru-RU" sz="1700" b="1" dirty="0"/>
              <a:t>Проблемы</a:t>
            </a:r>
            <a:r>
              <a:rPr lang="ru-RU" sz="1700" b="1" dirty="0">
                <a:solidFill>
                  <a:srgbClr val="FF0000"/>
                </a:solidFill>
              </a:rPr>
              <a:t> ЖКХ - незавершенность реформ</a:t>
            </a:r>
            <a:r>
              <a:rPr lang="ru-RU" sz="1700" dirty="0">
                <a:solidFill>
                  <a:srgbClr val="FF0000"/>
                </a:solidFill>
              </a:rPr>
              <a:t>:</a:t>
            </a:r>
            <a:r>
              <a:rPr lang="ru-RU" sz="1700" dirty="0"/>
              <a:t> </a:t>
            </a:r>
            <a:r>
              <a:rPr lang="ru-RU" sz="1700" b="1" dirty="0"/>
              <a:t>слабая платежеспособность </a:t>
            </a:r>
            <a:r>
              <a:rPr lang="ru-RU" sz="1700" b="1" dirty="0">
                <a:solidFill>
                  <a:srgbClr val="0000CC"/>
                </a:solidFill>
              </a:rPr>
              <a:t>населения, которое оплачивает </a:t>
            </a:r>
            <a:r>
              <a:rPr lang="ru-RU" sz="1700" b="1" dirty="0">
                <a:solidFill>
                  <a:srgbClr val="FF0000"/>
                </a:solidFill>
              </a:rPr>
              <a:t>86% услуг ЖКХ, </a:t>
            </a:r>
            <a:r>
              <a:rPr lang="ru-RU" sz="1700" b="1" dirty="0"/>
              <a:t>но затрудняет введение </a:t>
            </a:r>
            <a:r>
              <a:rPr lang="ru-RU" sz="1700" b="1" dirty="0">
                <a:solidFill>
                  <a:srgbClr val="0000CC"/>
                </a:solidFill>
              </a:rPr>
              <a:t>механизмов привлечения внебюджетных инвестиций; </a:t>
            </a:r>
            <a:r>
              <a:rPr lang="ru-RU" sz="1700" b="1" dirty="0"/>
              <a:t>неразвитость институтов </a:t>
            </a:r>
            <a:r>
              <a:rPr lang="ru-RU" sz="1700" b="1" dirty="0">
                <a:solidFill>
                  <a:srgbClr val="0000CC"/>
                </a:solidFill>
              </a:rPr>
              <a:t>ответственных собственников жилья и ТСЖ, </a:t>
            </a:r>
            <a:r>
              <a:rPr lang="ru-RU" sz="1700" b="1" dirty="0"/>
              <a:t>управляющих компаний</a:t>
            </a:r>
            <a:r>
              <a:rPr lang="ru-RU" sz="1700" b="1" dirty="0">
                <a:solidFill>
                  <a:srgbClr val="0000CC"/>
                </a:solidFill>
              </a:rPr>
              <a:t>, дефицит профессиональных кадров</a:t>
            </a:r>
            <a:r>
              <a:rPr lang="ru-RU" sz="1700" dirty="0">
                <a:solidFill>
                  <a:srgbClr val="0000CC"/>
                </a:solidFill>
              </a:rPr>
              <a:t>.</a:t>
            </a:r>
            <a:endParaRPr lang="ru-RU" sz="1700" b="1" dirty="0">
              <a:solidFill>
                <a:srgbClr val="0000CC"/>
              </a:solidFill>
            </a:endParaRPr>
          </a:p>
          <a:p>
            <a:pPr algn="just"/>
            <a:r>
              <a:rPr lang="ru-RU" sz="1700" b="1" dirty="0">
                <a:ea typeface="Calibri" panose="020F0502020204030204" pitchFamily="34" charset="0"/>
                <a:cs typeface="Arial" panose="020B0604020202020204" pitchFamily="34" charset="0"/>
              </a:rPr>
              <a:t>Проблемы</a:t>
            </a:r>
            <a:r>
              <a:rPr lang="ru-RU" sz="17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градостроительства и системы расселения стран</a:t>
            </a:r>
            <a:r>
              <a:rPr lang="ru-RU" sz="17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ы:</a:t>
            </a:r>
            <a:r>
              <a:rPr lang="ru-RU" sz="17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b="1" dirty="0">
                <a:ea typeface="Calibri" panose="020F0502020204030204" pitchFamily="34" charset="0"/>
                <a:cs typeface="Arial" panose="020B0604020202020204" pitchFamily="34" charset="0"/>
              </a:rPr>
              <a:t>нерациональное использование земельного фонда, </a:t>
            </a:r>
            <a:r>
              <a:rPr lang="ru-RU" sz="17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опустынивание</a:t>
            </a:r>
            <a:r>
              <a:rPr lang="ru-RU" sz="1700" b="1" dirty="0">
                <a:solidFill>
                  <a:srgbClr val="0000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одних территорий и </a:t>
            </a:r>
            <a:r>
              <a:rPr lang="ru-RU" sz="17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сверхконцентрация </a:t>
            </a:r>
            <a:r>
              <a:rPr lang="ru-RU" sz="1700" b="1" dirty="0">
                <a:solidFill>
                  <a:srgbClr val="0000C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населения на других территориях </a:t>
            </a:r>
            <a:r>
              <a:rPr lang="ru-RU" sz="1700" b="1" dirty="0">
                <a:ea typeface="Calibri" panose="020F0502020204030204" pitchFamily="34" charset="0"/>
                <a:cs typeface="Arial" panose="020B0604020202020204" pitchFamily="34" charset="0"/>
              </a:rPr>
              <a:t>(в пределах 1% территории).</a:t>
            </a:r>
          </a:p>
          <a:p>
            <a:pPr marL="0" indent="0" algn="just">
              <a:buNone/>
            </a:pPr>
            <a:r>
              <a:rPr lang="ru-RU" sz="1700" b="1" dirty="0"/>
              <a:t>Проблемы</a:t>
            </a:r>
            <a:r>
              <a:rPr lang="ru-RU" sz="1700" b="1" dirty="0">
                <a:solidFill>
                  <a:srgbClr val="FF0000"/>
                </a:solidFill>
              </a:rPr>
              <a:t> в строительстве и ЖКХ </a:t>
            </a:r>
            <a:r>
              <a:rPr lang="ru-RU" sz="1700" b="1" dirty="0"/>
              <a:t>в целом – незавершенность реформ, задержка реальных реформ </a:t>
            </a:r>
            <a:r>
              <a:rPr lang="ru-RU" sz="1700" b="1" dirty="0">
                <a:solidFill>
                  <a:srgbClr val="FF0000"/>
                </a:solidFill>
              </a:rPr>
              <a:t>системы</a:t>
            </a:r>
            <a:r>
              <a:rPr lang="ru-RU" sz="1700" b="1" dirty="0"/>
              <a:t> ценообразования и  </a:t>
            </a:r>
            <a:r>
              <a:rPr lang="ru-RU" sz="1700" b="1" dirty="0">
                <a:solidFill>
                  <a:srgbClr val="FF0000"/>
                </a:solidFill>
              </a:rPr>
              <a:t>системы </a:t>
            </a:r>
            <a:r>
              <a:rPr lang="ru-RU" sz="1700" b="1" dirty="0"/>
              <a:t>технического регулирования, </a:t>
            </a:r>
            <a:r>
              <a:rPr lang="ru-RU" sz="1700" b="1" dirty="0">
                <a:solidFill>
                  <a:srgbClr val="FF0000"/>
                </a:solidFill>
              </a:rPr>
              <a:t>сохранение и наращивание</a:t>
            </a:r>
            <a:r>
              <a:rPr lang="ru-RU" sz="1700" dirty="0">
                <a:solidFill>
                  <a:srgbClr val="FF0000"/>
                </a:solidFill>
              </a:rPr>
              <a:t> </a:t>
            </a:r>
            <a:r>
              <a:rPr lang="ru-RU" sz="1700" b="1" dirty="0"/>
              <a:t>административных</a:t>
            </a:r>
            <a:r>
              <a:rPr lang="ru-RU" sz="1700" b="1" dirty="0">
                <a:solidFill>
                  <a:srgbClr val="FF0000"/>
                </a:solidFill>
              </a:rPr>
              <a:t> барьеров,</a:t>
            </a:r>
            <a:r>
              <a:rPr lang="ru-RU" sz="1700" b="1" dirty="0"/>
              <a:t> тормозящих развитие экономики страны.</a:t>
            </a:r>
            <a:endParaRPr lang="ru-RU" sz="1700" dirty="0"/>
          </a:p>
          <a:p>
            <a:pPr algn="just"/>
            <a:endParaRPr lang="ru-RU" sz="18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ru-RU" sz="1800" b="1" dirty="0">
              <a:solidFill>
                <a:srgbClr val="C0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ru-RU" sz="1800" b="1" dirty="0">
              <a:solidFill>
                <a:srgbClr val="C00000"/>
              </a:solidFill>
              <a:cs typeface="Arial" panose="020B0604020202020204" pitchFamily="34" charset="0"/>
            </a:endParaRPr>
          </a:p>
          <a:p>
            <a:pPr algn="just"/>
            <a:endParaRPr lang="ru-RU" sz="1800" dirty="0">
              <a:solidFill>
                <a:srgbClr val="002060"/>
              </a:solidFill>
            </a:endParaRPr>
          </a:p>
          <a:p>
            <a:pPr algn="just"/>
            <a:endParaRPr lang="ru-RU" sz="1800" dirty="0">
              <a:solidFill>
                <a:srgbClr val="002060"/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E377CC9-7998-8B46-A8A1-9B46EDEE0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48464" y="6453336"/>
            <a:ext cx="288032" cy="404663"/>
          </a:xfrm>
        </p:spPr>
        <p:txBody>
          <a:bodyPr/>
          <a:lstStyle/>
          <a:p>
            <a:pPr>
              <a:defRPr/>
            </a:pPr>
            <a:fld id="{683A721E-FD57-4065-A2A2-12CE202D0B49}" type="slidenum">
              <a:rPr lang="ru-RU" smtClean="0">
                <a:solidFill>
                  <a:schemeClr val="tx1"/>
                </a:solidFill>
              </a:rPr>
              <a:pPr>
                <a:defRPr/>
              </a:pPr>
              <a:t>4</a:t>
            </a:fld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75676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6875463" y="63817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299CC1A4-38A4-4CCC-B01C-D0E95BA06A9C}" type="slidenum">
              <a:rPr lang="ru-RU" altLang="ru-RU" sz="1400" smtClean="0">
                <a:latin typeface="Arial" charset="0"/>
              </a:rPr>
              <a:pPr>
                <a:spcBef>
                  <a:spcPct val="0"/>
                </a:spcBef>
                <a:buFontTx/>
                <a:buNone/>
                <a:defRPr/>
              </a:pPr>
              <a:t>40</a:t>
            </a:fld>
            <a:endParaRPr lang="ru-RU" altLang="ru-RU" sz="1400" dirty="0">
              <a:latin typeface="Arial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31760" y="4581128"/>
            <a:ext cx="8872450" cy="107989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Целевые показатели:</a:t>
            </a:r>
          </a:p>
          <a:p>
            <a:pPr lvl="0"/>
            <a:r>
              <a:rPr lang="ru-RU" sz="16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снижение уровня потерь тепловой энергии при передаче и распределении с 30% до 20%;</a:t>
            </a:r>
          </a:p>
          <a:p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обеспечение приборами учета не менее 95% потребителей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1760" y="1196975"/>
            <a:ext cx="4224215" cy="324013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Проблемы:</a:t>
            </a:r>
          </a:p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Высокая централизация - доля централизованных систем достигает 75-80%</a:t>
            </a:r>
          </a:p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Высокая доля износа городских сетей передачи тепловой энергии (свыше 60%) </a:t>
            </a:r>
          </a:p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Низкая рентабельность мелких организаций, слабая конкуренция</a:t>
            </a:r>
          </a:p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Недостаточная привлекательность инвестиционных проектов с связи с тарифным регулированием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499993" y="1173163"/>
            <a:ext cx="4512246" cy="326394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Задачи:</a:t>
            </a:r>
          </a:p>
          <a:p>
            <a:pPr lvl="0"/>
            <a:r>
              <a:rPr lang="ru-RU" sz="16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Оптимизация схем теплоснабжения на основе эффективного и модернизации систем передачи тепловой энергии; </a:t>
            </a:r>
          </a:p>
          <a:p>
            <a:pPr lvl="0"/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Повышение конкуренции и эффективности работы предприятий;</a:t>
            </a:r>
          </a:p>
          <a:p>
            <a:pPr lvl="0"/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Развитие систем учета и мониторинга качества теплоснабжения; </a:t>
            </a:r>
          </a:p>
          <a:p>
            <a:pPr lvl="0"/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Применение современных механизмов для инвестирования; </a:t>
            </a:r>
          </a:p>
          <a:p>
            <a:pPr lvl="0"/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Сохранение доступности для конечного потребителя</a:t>
            </a:r>
            <a:r>
              <a:rPr lang="ru-RU" sz="16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5288" y="5805041"/>
            <a:ext cx="8209160" cy="93707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Городские системы теплоснабжения и горячего водоснабжения требуют обновления сетевого хозяйства, основываясь на самоокупаемости инвестиций</a:t>
            </a:r>
          </a:p>
        </p:txBody>
      </p:sp>
      <p:sp>
        <p:nvSpPr>
          <p:cNvPr id="12" name="Заголовок 2">
            <a:extLst>
              <a:ext uri="{FF2B5EF4-FFF2-40B4-BE49-F238E27FC236}">
                <a16:creationId xmlns:a16="http://schemas.microsoft.com/office/drawing/2014/main" id="{31313C45-C452-4100-9B24-414F054FE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" y="575469"/>
            <a:ext cx="9067800" cy="52228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Теплоснабжение и горячее водоснабжение</a:t>
            </a: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23CB29C3-607E-4075-A281-F6504B800BDF}"/>
              </a:ext>
            </a:extLst>
          </p:cNvPr>
          <p:cNvSpPr txBox="1">
            <a:spLocks/>
          </p:cNvSpPr>
          <p:nvPr/>
        </p:nvSpPr>
        <p:spPr bwMode="auto">
          <a:xfrm>
            <a:off x="198546" y="0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</p:spTree>
    <p:extLst>
      <p:ext uri="{BB962C8B-B14F-4D97-AF65-F5344CB8AC3E}">
        <p14:creationId xmlns:p14="http://schemas.microsoft.com/office/powerpoint/2010/main" val="69768805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84980" y="2055033"/>
            <a:ext cx="4559020" cy="352237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836864" y="1391408"/>
            <a:ext cx="3828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Примеры состояния сетевого хозяйства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5152D-0074-41A8-B637-A393AD0C29AA}" type="slidenum">
              <a:rPr lang="ru-RU" smtClean="0">
                <a:solidFill>
                  <a:srgbClr val="002060"/>
                </a:solidFill>
              </a:rPr>
              <a:pPr>
                <a:defRPr/>
              </a:pPr>
              <a:t>41</a:t>
            </a:fld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1" name="Заголовок 2">
            <a:extLst>
              <a:ext uri="{FF2B5EF4-FFF2-40B4-BE49-F238E27FC236}">
                <a16:creationId xmlns:a16="http://schemas.microsoft.com/office/drawing/2014/main" id="{ACC749B5-3018-462C-A400-D7C9041878B4}"/>
              </a:ext>
            </a:extLst>
          </p:cNvPr>
          <p:cNvSpPr txBox="1">
            <a:spLocks/>
          </p:cNvSpPr>
          <p:nvPr/>
        </p:nvSpPr>
        <p:spPr>
          <a:xfrm>
            <a:off x="38100" y="575469"/>
            <a:ext cx="9067800" cy="522288"/>
          </a:xfrm>
          <a:prstGeom prst="rect">
            <a:avLst/>
          </a:prstGeom>
        </p:spPr>
        <p:txBody>
          <a:bodyPr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Теплоснабжение и горячее водоснабжение</a:t>
            </a: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51105937-FA02-475C-A565-86FFED998187}"/>
              </a:ext>
            </a:extLst>
          </p:cNvPr>
          <p:cNvSpPr txBox="1">
            <a:spLocks/>
          </p:cNvSpPr>
          <p:nvPr/>
        </p:nvSpPr>
        <p:spPr bwMode="auto">
          <a:xfrm>
            <a:off x="198546" y="0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  <p:graphicFrame>
        <p:nvGraphicFramePr>
          <p:cNvPr id="16" name="Диаграмма 15">
            <a:extLst>
              <a:ext uri="{FF2B5EF4-FFF2-40B4-BE49-F238E27FC236}">
                <a16:creationId xmlns:a16="http://schemas.microsoft.com/office/drawing/2014/main" id="{68E5EF63-48C9-4F5B-8EC4-3ADF2BEEEE7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1872145"/>
              </p:ext>
            </p:extLst>
          </p:nvPr>
        </p:nvGraphicFramePr>
        <p:xfrm>
          <a:off x="54599" y="2204864"/>
          <a:ext cx="4782265" cy="2003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Диаграмма 17">
            <a:extLst>
              <a:ext uri="{FF2B5EF4-FFF2-40B4-BE49-F238E27FC236}">
                <a16:creationId xmlns:a16="http://schemas.microsoft.com/office/drawing/2014/main" id="{B9EC608B-B3B1-4625-9F46-7FF2374BE87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1221915"/>
              </p:ext>
            </p:extLst>
          </p:nvPr>
        </p:nvGraphicFramePr>
        <p:xfrm>
          <a:off x="73866" y="4634446"/>
          <a:ext cx="4762998" cy="2003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27FC7C2-138E-45D6-8B53-B24035732403}"/>
              </a:ext>
            </a:extLst>
          </p:cNvPr>
          <p:cNvSpPr txBox="1"/>
          <p:nvPr/>
        </p:nvSpPr>
        <p:spPr>
          <a:xfrm>
            <a:off x="219319" y="1239185"/>
            <a:ext cx="38285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Протяженность сетей, нуждающихся в замене, тыс. км 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(в двухтрубном исчислении)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480C4C-2589-4D0D-93DC-E3E45D4A7221}"/>
              </a:ext>
            </a:extLst>
          </p:cNvPr>
          <p:cNvSpPr txBox="1"/>
          <p:nvPr/>
        </p:nvSpPr>
        <p:spPr>
          <a:xfrm>
            <a:off x="405504" y="4224418"/>
            <a:ext cx="3828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Потери тепловой энергии в сетях </a:t>
            </a:r>
          </a:p>
        </p:txBody>
      </p:sp>
    </p:spTree>
    <p:extLst>
      <p:ext uri="{BB962C8B-B14F-4D97-AF65-F5344CB8AC3E}">
        <p14:creationId xmlns:p14="http://schemas.microsoft.com/office/powerpoint/2010/main" val="305655719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6875463" y="63817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299CC1A4-38A4-4CCC-B01C-D0E95BA06A9C}" type="slidenum">
              <a:rPr lang="ru-RU" altLang="ru-RU" sz="1400" smtClean="0">
                <a:latin typeface="Arial" charset="0"/>
              </a:rPr>
              <a:pPr>
                <a:spcBef>
                  <a:spcPct val="0"/>
                </a:spcBef>
                <a:buFontTx/>
                <a:buNone/>
                <a:defRPr/>
              </a:pPr>
              <a:t>42</a:t>
            </a:fld>
            <a:endParaRPr lang="ru-RU" altLang="ru-RU" sz="1400" dirty="0">
              <a:latin typeface="Arial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7860" y="4580905"/>
            <a:ext cx="8896350" cy="93632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Целевой показатель:</a:t>
            </a:r>
          </a:p>
          <a:p>
            <a:pPr lvl="0"/>
            <a:r>
              <a:rPr lang="ru-RU" sz="16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dirty="0"/>
              <a:t>у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величение доли хозяйственно-питьевой воды, соответствующей показателям качества и нормативно очищенной сточной воды 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6838" y="1196975"/>
            <a:ext cx="4259138" cy="326394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Проблемы:</a:t>
            </a:r>
          </a:p>
          <a:p>
            <a:pPr eaLnBrk="0" hangingPunct="0">
              <a:defRPr/>
            </a:pPr>
            <a:r>
              <a:rPr lang="ru-RU" sz="16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Низкие темпы замен в системах водоснабжения и водоотведения </a:t>
            </a:r>
          </a:p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Высокая доля сетей водоснабжения и канализации требующих замену (50%) </a:t>
            </a:r>
          </a:p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Неравномерность технического и экономического состояния предприятий</a:t>
            </a:r>
          </a:p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Отсутствие инвестиционных возможностей в водоканалов малых населенных пунктов</a:t>
            </a:r>
          </a:p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Наличие тарифных ограничений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499993" y="1173163"/>
            <a:ext cx="4512246" cy="326394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Задачи:</a:t>
            </a:r>
          </a:p>
          <a:p>
            <a:pPr lvl="0"/>
            <a:r>
              <a:rPr lang="ru-RU" sz="16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увязка генеральных планов населенных пунктов с инвестиционные и тарифными решениями водоснабжения;  </a:t>
            </a:r>
          </a:p>
          <a:p>
            <a:pPr lvl="0"/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Формирование инвестиционного ресурса, включая долгосрочную модель ценообразования, равные условия конкуренции для предприятий различных форм собственности; </a:t>
            </a:r>
          </a:p>
          <a:p>
            <a:pPr lvl="0"/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Сохранение доступности для конечного потребителя</a:t>
            </a:r>
          </a:p>
          <a:p>
            <a:pPr lvl="0"/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Повышение качества водоснабжения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5288" y="5661025"/>
            <a:ext cx="8016875" cy="93632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Системам водоснабжения и водоотведения необходимы финансовые источники и механизмы их привлечения для повышения качества водоподготовки и очистки стоков</a:t>
            </a:r>
          </a:p>
        </p:txBody>
      </p:sp>
      <p:sp>
        <p:nvSpPr>
          <p:cNvPr id="12" name="Заголовок 2">
            <a:extLst>
              <a:ext uri="{FF2B5EF4-FFF2-40B4-BE49-F238E27FC236}">
                <a16:creationId xmlns:a16="http://schemas.microsoft.com/office/drawing/2014/main" id="{31313C45-C452-4100-9B24-414F054FE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" y="575469"/>
            <a:ext cx="9067800" cy="52228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Водоснабжение и водоотведение</a:t>
            </a: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23CB29C3-607E-4075-A281-F6504B800BDF}"/>
              </a:ext>
            </a:extLst>
          </p:cNvPr>
          <p:cNvSpPr txBox="1">
            <a:spLocks/>
          </p:cNvSpPr>
          <p:nvPr/>
        </p:nvSpPr>
        <p:spPr bwMode="auto">
          <a:xfrm>
            <a:off x="198546" y="0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</p:spTree>
    <p:extLst>
      <p:ext uri="{BB962C8B-B14F-4D97-AF65-F5344CB8AC3E}">
        <p14:creationId xmlns:p14="http://schemas.microsoft.com/office/powerpoint/2010/main" val="183016347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94359DD-5222-4906-94AB-10139DB22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3A721E-FD57-4065-A2A2-12CE202D0B49}" type="slidenum">
              <a:rPr lang="ru-RU" smtClean="0"/>
              <a:pPr>
                <a:defRPr/>
              </a:pPr>
              <a:t>43</a:t>
            </a:fld>
            <a:endParaRPr lang="ru-RU" dirty="0"/>
          </a:p>
        </p:txBody>
      </p:sp>
      <p:sp>
        <p:nvSpPr>
          <p:cNvPr id="7" name="Заголовок 2">
            <a:extLst>
              <a:ext uri="{FF2B5EF4-FFF2-40B4-BE49-F238E27FC236}">
                <a16:creationId xmlns:a16="http://schemas.microsoft.com/office/drawing/2014/main" id="{8F3200FF-B50A-4D91-8238-53D8C0123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" y="575469"/>
            <a:ext cx="9067800" cy="52228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Водоснабжение и водоотведение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534A48F5-5013-4375-ADA6-1849919AA405}"/>
              </a:ext>
            </a:extLst>
          </p:cNvPr>
          <p:cNvSpPr txBox="1">
            <a:spLocks/>
          </p:cNvSpPr>
          <p:nvPr/>
        </p:nvSpPr>
        <p:spPr bwMode="auto">
          <a:xfrm>
            <a:off x="198546" y="0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847FEE2-3A24-490A-AABD-7FC4DC86E4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1340" y="2057614"/>
            <a:ext cx="3886278" cy="3746897"/>
          </a:xfrm>
          <a:prstGeom prst="rect">
            <a:avLst/>
          </a:prstGeom>
        </p:spPr>
      </p:pic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D349C51F-12B0-42D3-BA73-76AF3A0F92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2590779"/>
              </p:ext>
            </p:extLst>
          </p:nvPr>
        </p:nvGraphicFramePr>
        <p:xfrm>
          <a:off x="227599" y="1673226"/>
          <a:ext cx="5021076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D056D2EE-F1CE-4AFA-9DC4-646898BC6E34}"/>
              </a:ext>
            </a:extLst>
          </p:cNvPr>
          <p:cNvSpPr txBox="1"/>
          <p:nvPr/>
        </p:nvSpPr>
        <p:spPr>
          <a:xfrm>
            <a:off x="227599" y="1097757"/>
            <a:ext cx="47847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Протяженность сетей водоснабжения, из них нуждающихся в замене, тыс. км </a:t>
            </a:r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1207C810-472E-4B63-BB20-836477E4864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6773293"/>
              </p:ext>
            </p:extLst>
          </p:nvPr>
        </p:nvGraphicFramePr>
        <p:xfrm>
          <a:off x="219319" y="4365104"/>
          <a:ext cx="5000303" cy="24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C06C66F4-5036-46AD-BD20-6B874E96EB47}"/>
              </a:ext>
            </a:extLst>
          </p:cNvPr>
          <p:cNvSpPr txBox="1"/>
          <p:nvPr/>
        </p:nvSpPr>
        <p:spPr>
          <a:xfrm>
            <a:off x="327105" y="3729405"/>
            <a:ext cx="47847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Протяженность сетей водоотведения, из них нуждающихся в замене, тыс. км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73DC1FC-8C42-4D2E-871D-1CC3B9D07471}"/>
              </a:ext>
            </a:extLst>
          </p:cNvPr>
          <p:cNvSpPr txBox="1"/>
          <p:nvPr/>
        </p:nvSpPr>
        <p:spPr>
          <a:xfrm>
            <a:off x="5219622" y="1327893"/>
            <a:ext cx="3828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Характеристика состояния сетевого хозяйства</a:t>
            </a:r>
          </a:p>
        </p:txBody>
      </p:sp>
    </p:spTree>
    <p:extLst>
      <p:ext uri="{BB962C8B-B14F-4D97-AF65-F5344CB8AC3E}">
        <p14:creationId xmlns:p14="http://schemas.microsoft.com/office/powerpoint/2010/main" val="111981395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6875463" y="63817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299CC1A4-38A4-4CCC-B01C-D0E95BA06A9C}" type="slidenum">
              <a:rPr lang="ru-RU" altLang="ru-RU" sz="1400" smtClean="0">
                <a:latin typeface="Arial" charset="0"/>
              </a:rPr>
              <a:pPr>
                <a:spcBef>
                  <a:spcPct val="0"/>
                </a:spcBef>
                <a:buFontTx/>
                <a:buNone/>
                <a:defRPr/>
              </a:pPr>
              <a:t>44</a:t>
            </a:fld>
            <a:endParaRPr lang="ru-RU" altLang="ru-RU" sz="1400" dirty="0">
              <a:latin typeface="Arial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8545" y="4869161"/>
            <a:ext cx="8825339" cy="74684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Целевой показатель:</a:t>
            </a:r>
          </a:p>
          <a:p>
            <a:pPr lvl="0"/>
            <a:r>
              <a:rPr lang="ru-RU" sz="16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dirty="0"/>
              <a:t>у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величение доли интеллектуальных систем управления электропотреблением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8369" y="1196976"/>
            <a:ext cx="4319615" cy="352794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Проблемы:</a:t>
            </a:r>
          </a:p>
          <a:p>
            <a:pPr eaLnBrk="0" hangingPunct="0">
              <a:defRPr/>
            </a:pPr>
            <a:r>
              <a:rPr lang="ru-RU" sz="16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Сохранение перекрестного субсидирования населения за счет юридических лиц </a:t>
            </a:r>
          </a:p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Тенденция постепенного роста доли населения в потреблении электроэнергии (с 11,5% до 14,4%) требует поддержки государства</a:t>
            </a:r>
          </a:p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Сохраняются признаки монопольного положения отдельных поставщиков</a:t>
            </a:r>
          </a:p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Слабые стимулы для развития городских систем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545013" y="1173163"/>
            <a:ext cx="4467225" cy="355175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Задачи:</a:t>
            </a:r>
          </a:p>
          <a:p>
            <a:pPr lvl="0"/>
            <a:r>
              <a:rPr lang="ru-RU" sz="16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Консолидация электросетевых объектов, повышение эффективности, надежности и качества энергоснабжения потребителей </a:t>
            </a:r>
          </a:p>
          <a:p>
            <a:pPr lvl="0"/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Создание условий для повышения качества обслуживания и ремонта внутридомовых электрических сетей, установки интеллектуальных систем управления энергопотреблением и энергосберегающих осветительных приборов</a:t>
            </a:r>
          </a:p>
          <a:p>
            <a:pPr lvl="0"/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Повышение качества обслуживания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39553" y="5760244"/>
            <a:ext cx="7941766" cy="90911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Системы электроснабжения потребителей нуждаются в отказе от перекрестного субсидирования и переводе всех частей системы на самоокупаемость и самофинансирование</a:t>
            </a:r>
          </a:p>
        </p:txBody>
      </p:sp>
      <p:sp>
        <p:nvSpPr>
          <p:cNvPr id="12" name="Заголовок 2">
            <a:extLst>
              <a:ext uri="{FF2B5EF4-FFF2-40B4-BE49-F238E27FC236}">
                <a16:creationId xmlns:a16="http://schemas.microsoft.com/office/drawing/2014/main" id="{31313C45-C452-4100-9B24-414F054FE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" y="575469"/>
            <a:ext cx="9067800" cy="52228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Электроснабжение</a:t>
            </a: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23CB29C3-607E-4075-A281-F6504B800BDF}"/>
              </a:ext>
            </a:extLst>
          </p:cNvPr>
          <p:cNvSpPr txBox="1">
            <a:spLocks/>
          </p:cNvSpPr>
          <p:nvPr/>
        </p:nvSpPr>
        <p:spPr bwMode="auto">
          <a:xfrm>
            <a:off x="198546" y="0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</p:spTree>
    <p:extLst>
      <p:ext uri="{BB962C8B-B14F-4D97-AF65-F5344CB8AC3E}">
        <p14:creationId xmlns:p14="http://schemas.microsoft.com/office/powerpoint/2010/main" val="84514247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6875463" y="63817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299CC1A4-38A4-4CCC-B01C-D0E95BA06A9C}" type="slidenum">
              <a:rPr lang="ru-RU" altLang="ru-RU" sz="1400" smtClean="0">
                <a:latin typeface="Arial" charset="0"/>
              </a:rPr>
              <a:pPr>
                <a:spcBef>
                  <a:spcPct val="0"/>
                </a:spcBef>
                <a:buFontTx/>
                <a:buNone/>
                <a:defRPr/>
              </a:pPr>
              <a:t>45</a:t>
            </a:fld>
            <a:endParaRPr lang="ru-RU" altLang="ru-RU" sz="1400" dirty="0">
              <a:latin typeface="Arial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8546" y="4653137"/>
            <a:ext cx="8746908" cy="10078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Целевой показатель:</a:t>
            </a:r>
          </a:p>
          <a:p>
            <a:pPr marL="285750" lvl="0" indent="-285750">
              <a:buFontTx/>
              <a:buChar char="-"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Увеличение доли интеллектуальных систем управления газоснабжением</a:t>
            </a:r>
          </a:p>
          <a:p>
            <a:pPr marL="285750" lvl="0" indent="-285750">
              <a:buFontTx/>
              <a:buChar char="-"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Повышение доли газоснабжения в сельских населенных пунктах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98546" y="1196975"/>
            <a:ext cx="4157430" cy="330663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Проблемы:</a:t>
            </a:r>
          </a:p>
          <a:p>
            <a:pPr eaLnBrk="0" hangingPunct="0">
              <a:defRPr/>
            </a:pPr>
            <a:r>
              <a:rPr lang="ru-RU" sz="16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Система газоснабжения охватывает только 66% жилищного фонда. Требуется более широкий охват в сельской местности </a:t>
            </a:r>
          </a:p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Сохраняются недостатки в обеспечении высокого уровня безопасности систем газоснабжения</a:t>
            </a:r>
          </a:p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Монопольное положение отдельных газоснабжающих поставщиков не в достаточной мере регулируется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545013" y="1196975"/>
            <a:ext cx="4400441" cy="330663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Задачи:</a:t>
            </a:r>
          </a:p>
          <a:p>
            <a:pPr lvl="0"/>
            <a:r>
              <a:rPr lang="ru-RU" sz="16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Создание систем мониторинга качества и надежности газоснабжения в жилищном фонде; </a:t>
            </a:r>
          </a:p>
          <a:p>
            <a:pPr lvl="0"/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ужесточение требований безопасности и качества технического обслуживания газового оборудования; </a:t>
            </a:r>
          </a:p>
          <a:p>
            <a:pPr lvl="0"/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внедрение интеллектуальных систем учета и контроля; </a:t>
            </a:r>
          </a:p>
          <a:p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ужесточение контроля за качеством, условиями хранения и эксплуатации газовых баллонов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5288" y="5806231"/>
            <a:ext cx="8209160" cy="79112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Системы газоснабжения потребителей требуют ужесточения требований безопасности и контроля</a:t>
            </a:r>
          </a:p>
        </p:txBody>
      </p:sp>
      <p:sp>
        <p:nvSpPr>
          <p:cNvPr id="12" name="Заголовок 2">
            <a:extLst>
              <a:ext uri="{FF2B5EF4-FFF2-40B4-BE49-F238E27FC236}">
                <a16:creationId xmlns:a16="http://schemas.microsoft.com/office/drawing/2014/main" id="{31313C45-C452-4100-9B24-414F054FE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" y="575469"/>
            <a:ext cx="9067800" cy="52228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Газоснабжение</a:t>
            </a: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23CB29C3-607E-4075-A281-F6504B800BDF}"/>
              </a:ext>
            </a:extLst>
          </p:cNvPr>
          <p:cNvSpPr txBox="1">
            <a:spLocks/>
          </p:cNvSpPr>
          <p:nvPr/>
        </p:nvSpPr>
        <p:spPr bwMode="auto">
          <a:xfrm>
            <a:off x="198546" y="0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</p:spTree>
    <p:extLst>
      <p:ext uri="{BB962C8B-B14F-4D97-AF65-F5344CB8AC3E}">
        <p14:creationId xmlns:p14="http://schemas.microsoft.com/office/powerpoint/2010/main" val="215163508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трелка вниз 7"/>
          <p:cNvSpPr/>
          <p:nvPr/>
        </p:nvSpPr>
        <p:spPr>
          <a:xfrm>
            <a:off x="4639600" y="2906064"/>
            <a:ext cx="288034" cy="2039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верх 8"/>
          <p:cNvSpPr/>
          <p:nvPr/>
        </p:nvSpPr>
        <p:spPr>
          <a:xfrm>
            <a:off x="1784786" y="5973523"/>
            <a:ext cx="266934" cy="19058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трелка вверх 38"/>
          <p:cNvSpPr/>
          <p:nvPr/>
        </p:nvSpPr>
        <p:spPr>
          <a:xfrm>
            <a:off x="1784786" y="3044729"/>
            <a:ext cx="266934" cy="20903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трелка вверх 36"/>
          <p:cNvSpPr/>
          <p:nvPr/>
        </p:nvSpPr>
        <p:spPr>
          <a:xfrm>
            <a:off x="1797154" y="4524789"/>
            <a:ext cx="254566" cy="17842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трелка вверх 35"/>
          <p:cNvSpPr/>
          <p:nvPr/>
        </p:nvSpPr>
        <p:spPr>
          <a:xfrm>
            <a:off x="1784788" y="5244747"/>
            <a:ext cx="266932" cy="19341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701540" y="6451584"/>
            <a:ext cx="442459" cy="406416"/>
          </a:xfrm>
        </p:spPr>
        <p:txBody>
          <a:bodyPr>
            <a:normAutofit/>
          </a:bodyPr>
          <a:lstStyle/>
          <a:p>
            <a:fld id="{D7F10018-B1A2-424A-A02A-1FD3020DBBD9}" type="slidenum">
              <a:rPr lang="ru-RU" smtClean="0">
                <a:solidFill>
                  <a:schemeClr val="tx1"/>
                </a:solidFill>
              </a:rPr>
              <a:pPr/>
              <a:t>46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4"/>
          <p:cNvSpPr/>
          <p:nvPr/>
        </p:nvSpPr>
        <p:spPr>
          <a:xfrm>
            <a:off x="226290" y="2461075"/>
            <a:ext cx="3739308" cy="5716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lnSpc>
                <a:spcPct val="90000"/>
              </a:lnSpc>
              <a:defRPr/>
            </a:pPr>
            <a:r>
              <a:rPr lang="ru-RU" b="1" dirty="0">
                <a:solidFill>
                  <a:schemeClr val="bg1"/>
                </a:solidFill>
                <a:cs typeface="Arial" panose="020B0604020202020204" pitchFamily="34" charset="0"/>
              </a:rPr>
              <a:t>Профессиональный архитектор и профессиональный инженер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26292" y="5450151"/>
            <a:ext cx="3739309" cy="523372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  <a:cs typeface="Arial" panose="020B0604020202020204" pitchFamily="34" charset="0"/>
              </a:rPr>
              <a:t>Инженер-интерн, </a:t>
            </a:r>
            <a:br>
              <a:rPr lang="ru-RU" b="1" dirty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bg1"/>
                </a:solidFill>
                <a:cs typeface="Arial" panose="020B0604020202020204" pitchFamily="34" charset="0"/>
              </a:rPr>
              <a:t>архитектор-интерн</a:t>
            </a:r>
          </a:p>
        </p:txBody>
      </p:sp>
      <p:sp>
        <p:nvSpPr>
          <p:cNvPr id="28" name="Скругленный прямоугольник 4"/>
          <p:cNvSpPr/>
          <p:nvPr/>
        </p:nvSpPr>
        <p:spPr>
          <a:xfrm>
            <a:off x="226292" y="6164110"/>
            <a:ext cx="3739309" cy="588939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lvl="0" algn="ctr">
              <a:lnSpc>
                <a:spcPct val="90000"/>
              </a:lnSpc>
              <a:defRPr/>
            </a:pP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Выпускник вуза по архитектурной и инженерной специальности (бакалавр/магистр)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171509" y="4646585"/>
            <a:ext cx="1966920" cy="212365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ru-RU"/>
            </a:defPPr>
            <a:lvl1pPr marL="361950" indent="-36195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1400" b="1" dirty="0"/>
              <a:t>Вправе занимать должности:</a:t>
            </a:r>
          </a:p>
          <a:p>
            <a:r>
              <a:rPr lang="ru-RU" sz="1300" b="1" dirty="0"/>
              <a:t>Инженер, архитектор 1,2 и 3 категории</a:t>
            </a:r>
          </a:p>
          <a:p>
            <a:pPr marL="0" indent="0"/>
            <a:r>
              <a:rPr lang="ru-RU" sz="1300" b="1" dirty="0"/>
              <a:t>Помощник ГИП, ГАП</a:t>
            </a:r>
          </a:p>
          <a:p>
            <a:pPr marL="0" indent="0"/>
            <a:r>
              <a:rPr lang="ru-RU" sz="1300" b="1" dirty="0"/>
              <a:t>Инженер без категории</a:t>
            </a:r>
          </a:p>
          <a:p>
            <a:pPr marL="0" indent="0"/>
            <a:r>
              <a:rPr lang="ru-RU" sz="1300" b="1" dirty="0"/>
              <a:t>Архитектор без категории</a:t>
            </a:r>
          </a:p>
          <a:p>
            <a:pPr marL="0" indent="0"/>
            <a:r>
              <a:rPr lang="ru-RU" sz="1300" b="1" dirty="0"/>
              <a:t>Техник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226292" y="3254350"/>
            <a:ext cx="3739308" cy="480131"/>
          </a:xfrm>
          <a:custGeom>
            <a:avLst/>
            <a:gdLst>
              <a:gd name="connsiteX0" fmla="*/ 0 w 3786214"/>
              <a:gd name="connsiteY0" fmla="*/ 0 h 646331"/>
              <a:gd name="connsiteX1" fmla="*/ 3786214 w 3786214"/>
              <a:gd name="connsiteY1" fmla="*/ 0 h 646331"/>
              <a:gd name="connsiteX2" fmla="*/ 3786214 w 3786214"/>
              <a:gd name="connsiteY2" fmla="*/ 646331 h 646331"/>
              <a:gd name="connsiteX3" fmla="*/ 0 w 3786214"/>
              <a:gd name="connsiteY3" fmla="*/ 646331 h 646331"/>
              <a:gd name="connsiteX4" fmla="*/ 0 w 3786214"/>
              <a:gd name="connsiteY4" fmla="*/ 0 h 646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86214" h="646331">
                <a:moveTo>
                  <a:pt x="0" y="0"/>
                </a:moveTo>
                <a:lnTo>
                  <a:pt x="3786214" y="0"/>
                </a:lnTo>
                <a:lnTo>
                  <a:pt x="3786214" y="646331"/>
                </a:lnTo>
                <a:lnTo>
                  <a:pt x="0" y="646331"/>
                </a:lnTo>
                <a:lnTo>
                  <a:pt x="0" y="0"/>
                </a:lnTo>
                <a:close/>
              </a:path>
            </a:pathLst>
          </a:cu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ru-RU"/>
            </a:defPPr>
            <a:lvl1pPr algn="ctr">
              <a:lnSpc>
                <a:spcPct val="90000"/>
              </a:lnSpc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b="1" dirty="0"/>
              <a:t>Квалификационный экзамен в ЦОК при наличии рекомендаций и портфолио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226293" y="3921864"/>
            <a:ext cx="3739308" cy="590931"/>
          </a:xfrm>
          <a:custGeom>
            <a:avLst/>
            <a:gdLst>
              <a:gd name="connsiteX0" fmla="*/ 0 w 3786214"/>
              <a:gd name="connsiteY0" fmla="*/ 0 h 646331"/>
              <a:gd name="connsiteX1" fmla="*/ 3786214 w 3786214"/>
              <a:gd name="connsiteY1" fmla="*/ 0 h 646331"/>
              <a:gd name="connsiteX2" fmla="*/ 3786214 w 3786214"/>
              <a:gd name="connsiteY2" fmla="*/ 646331 h 646331"/>
              <a:gd name="connsiteX3" fmla="*/ 0 w 3786214"/>
              <a:gd name="connsiteY3" fmla="*/ 646331 h 646331"/>
              <a:gd name="connsiteX4" fmla="*/ 0 w 3786214"/>
              <a:gd name="connsiteY4" fmla="*/ 0 h 646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86214" h="646331">
                <a:moveTo>
                  <a:pt x="0" y="0"/>
                </a:moveTo>
                <a:lnTo>
                  <a:pt x="3786214" y="0"/>
                </a:lnTo>
                <a:lnTo>
                  <a:pt x="3786214" y="646331"/>
                </a:lnTo>
                <a:lnTo>
                  <a:pt x="0" y="646331"/>
                </a:lnTo>
                <a:lnTo>
                  <a:pt x="0" y="0"/>
                </a:lnTo>
                <a:close/>
              </a:path>
            </a:pathLst>
          </a:cu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ru-RU" b="1" dirty="0">
                <a:solidFill>
                  <a:schemeClr val="bg1"/>
                </a:solidFill>
                <a:cs typeface="Arial" panose="020B0604020202020204" pitchFamily="34" charset="0"/>
              </a:rPr>
              <a:t>Инженер,</a:t>
            </a:r>
            <a:br>
              <a:rPr lang="ru-RU" b="1" dirty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bg1"/>
                </a:solidFill>
                <a:cs typeface="Arial" panose="020B0604020202020204" pitchFamily="34" charset="0"/>
              </a:rPr>
              <a:t>архитектор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361027" y="4209019"/>
            <a:ext cx="2578375" cy="2323713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61950" indent="-361950"/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Вправе занимать должности:</a:t>
            </a:r>
          </a:p>
          <a:p>
            <a:r>
              <a:rPr lang="ru-RU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Главный инженер проекта (ГИП)</a:t>
            </a:r>
          </a:p>
          <a:p>
            <a:r>
              <a:rPr lang="ru-RU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Главный архитектор проекта (ГАП)</a:t>
            </a:r>
          </a:p>
          <a:p>
            <a:r>
              <a:rPr lang="ru-RU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Главный специалист</a:t>
            </a:r>
          </a:p>
          <a:p>
            <a:r>
              <a:rPr lang="ru-RU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Начальник отдела</a:t>
            </a:r>
          </a:p>
          <a:p>
            <a:r>
              <a:rPr lang="ru-RU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Руководитель группы</a:t>
            </a:r>
          </a:p>
          <a:p>
            <a:r>
              <a:rPr lang="ru-RU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Ведущий инженер</a:t>
            </a:r>
          </a:p>
          <a:p>
            <a:r>
              <a:rPr lang="ru-RU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Ведущий архитектор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26293" y="4708246"/>
            <a:ext cx="3739308" cy="53650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Практическая  деятельность (стажировка, профобразование)</a:t>
            </a:r>
          </a:p>
        </p:txBody>
      </p:sp>
      <p:sp>
        <p:nvSpPr>
          <p:cNvPr id="47" name="Заголовок 2"/>
          <p:cNvSpPr>
            <a:spLocks noGrp="1"/>
          </p:cNvSpPr>
          <p:nvPr>
            <p:ph type="title"/>
          </p:nvPr>
        </p:nvSpPr>
        <p:spPr>
          <a:xfrm>
            <a:off x="412080" y="779324"/>
            <a:ext cx="8496944" cy="40641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0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Система профессиональных квалификаций специалистов</a:t>
            </a:r>
          </a:p>
        </p:txBody>
      </p:sp>
      <p:sp>
        <p:nvSpPr>
          <p:cNvPr id="6" name="Стрелка вправо 5"/>
          <p:cNvSpPr/>
          <p:nvPr/>
        </p:nvSpPr>
        <p:spPr>
          <a:xfrm>
            <a:off x="3982615" y="2694668"/>
            <a:ext cx="2361398" cy="2759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право 30"/>
          <p:cNvSpPr/>
          <p:nvPr/>
        </p:nvSpPr>
        <p:spPr>
          <a:xfrm>
            <a:off x="3982615" y="5536687"/>
            <a:ext cx="188893" cy="3039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трелка вверх 37"/>
          <p:cNvSpPr/>
          <p:nvPr/>
        </p:nvSpPr>
        <p:spPr>
          <a:xfrm>
            <a:off x="1797078" y="3746475"/>
            <a:ext cx="254642" cy="18658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TextBox 39"/>
          <p:cNvSpPr txBox="1"/>
          <p:nvPr/>
        </p:nvSpPr>
        <p:spPr>
          <a:xfrm>
            <a:off x="4860031" y="1287945"/>
            <a:ext cx="4079371" cy="130805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61950" indent="-361950"/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Вправе занимать должности:</a:t>
            </a:r>
          </a:p>
          <a:p>
            <a:r>
              <a:rPr lang="ru-RU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Директор</a:t>
            </a:r>
          </a:p>
          <a:p>
            <a:r>
              <a:rPr lang="ru-RU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Заместитель директора</a:t>
            </a:r>
          </a:p>
          <a:p>
            <a:r>
              <a:rPr lang="ru-RU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Руководитель бюро (ГИП, ГАП)</a:t>
            </a:r>
          </a:p>
          <a:p>
            <a:r>
              <a:rPr lang="ru-RU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Главный инженер проекта (ГИП)</a:t>
            </a:r>
          </a:p>
          <a:p>
            <a:r>
              <a:rPr lang="ru-RU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Главный архитектор проекта (ГАП)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171508" y="3129763"/>
            <a:ext cx="1966921" cy="107925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 b="1" dirty="0"/>
          </a:p>
          <a:p>
            <a:pPr algn="ctr"/>
            <a:r>
              <a:rPr lang="ru-RU" sz="2000" b="1" dirty="0"/>
              <a:t>Национальный реестр специалистов</a:t>
            </a:r>
          </a:p>
        </p:txBody>
      </p:sp>
      <p:sp>
        <p:nvSpPr>
          <p:cNvPr id="17" name="Выгнутая влево стрелка 16"/>
          <p:cNvSpPr/>
          <p:nvPr/>
        </p:nvSpPr>
        <p:spPr>
          <a:xfrm rot="10800000">
            <a:off x="5436094" y="2558103"/>
            <a:ext cx="288034" cy="571659"/>
          </a:xfrm>
          <a:prstGeom prst="curvedRightArrow">
            <a:avLst>
              <a:gd name="adj1" fmla="val 25000"/>
              <a:gd name="adj2" fmla="val 50000"/>
              <a:gd name="adj3" fmla="val 285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524328" y="3838514"/>
            <a:ext cx="161764" cy="1094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26290" y="1278747"/>
            <a:ext cx="4417717" cy="94010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977900">
              <a:lnSpc>
                <a:spcPct val="90000"/>
              </a:lnSpc>
              <a:spcAft>
                <a:spcPct val="35000"/>
              </a:spcAft>
            </a:pPr>
            <a:r>
              <a:rPr lang="ru-RU" sz="1500" b="1" dirty="0">
                <a:latin typeface="Arial" panose="020B0604020202020204" pitchFamily="34" charset="0"/>
                <a:cs typeface="Arial" panose="020B0604020202020204" pitchFamily="34" charset="0"/>
              </a:rPr>
              <a:t>Стандарт профессиональной деятельности инженера, архитектора определяет  основные принципы приобретения статуса профессионального инженера, архитектора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361028" y="2700273"/>
            <a:ext cx="2556677" cy="130805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ru-RU" sz="1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Проф. стандарты по должностям (Минтруд России) с квалификационными требованиями к занимаемой должности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5DADF97-E60E-4358-8B99-44C17EF7D09E}"/>
              </a:ext>
            </a:extLst>
          </p:cNvPr>
          <p:cNvSpPr/>
          <p:nvPr/>
        </p:nvSpPr>
        <p:spPr>
          <a:xfrm>
            <a:off x="297330" y="410603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Отраслевая наука и кадровое обеспечение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A44C07BA-37A2-431B-BC78-4AE618DE63DA}"/>
              </a:ext>
            </a:extLst>
          </p:cNvPr>
          <p:cNvSpPr txBox="1">
            <a:spLocks/>
          </p:cNvSpPr>
          <p:nvPr/>
        </p:nvSpPr>
        <p:spPr bwMode="auto">
          <a:xfrm>
            <a:off x="169168" y="-62985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  <p:sp>
        <p:nvSpPr>
          <p:cNvPr id="32" name="Стрелка вправо 31"/>
          <p:cNvSpPr/>
          <p:nvPr/>
        </p:nvSpPr>
        <p:spPr>
          <a:xfrm>
            <a:off x="3965599" y="4278684"/>
            <a:ext cx="2395428" cy="3039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право 32">
            <a:extLst>
              <a:ext uri="{FF2B5EF4-FFF2-40B4-BE49-F238E27FC236}">
                <a16:creationId xmlns:a16="http://schemas.microsoft.com/office/drawing/2014/main" id="{7547B240-CB29-3F43-995B-ADA1F043749C}"/>
              </a:ext>
            </a:extLst>
          </p:cNvPr>
          <p:cNvSpPr/>
          <p:nvPr/>
        </p:nvSpPr>
        <p:spPr>
          <a:xfrm rot="5400000">
            <a:off x="7453662" y="3976590"/>
            <a:ext cx="188894" cy="2759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810035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6875463" y="63817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7CB247CC-2917-4F3A-8B73-D79067AB5FA6}" type="slidenum">
              <a:rPr lang="ru-RU" altLang="ru-RU" sz="1400" smtClean="0">
                <a:latin typeface="Arial" charset="0"/>
              </a:rPr>
              <a:pPr>
                <a:spcBef>
                  <a:spcPct val="0"/>
                </a:spcBef>
                <a:buFontTx/>
                <a:buNone/>
                <a:defRPr/>
              </a:pPr>
              <a:t>47</a:t>
            </a:fld>
            <a:endParaRPr lang="ru-RU" altLang="ru-RU" sz="1600" dirty="0">
              <a:latin typeface="Arial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5413" y="1268759"/>
            <a:ext cx="4230563" cy="295232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Проблемы: </a:t>
            </a:r>
          </a:p>
          <a:p>
            <a:pPr eaLnBrk="0" hangingPunct="0">
              <a:defRPr/>
            </a:pPr>
            <a:r>
              <a:rPr lang="ru-RU" sz="1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Низкая эффективность и результативность научных исследований и разработок в области архитектуры, строительства и градостроительства;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Отсутствие механизмов трансфера технологий и инноваций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Несоответствие профессиональных навыков выпускников потребностям предприятий 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Неактуальность образовательных стандартов и недостаток бюджетных мест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499993" y="1268759"/>
            <a:ext cx="4474146" cy="295232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Задачи:</a:t>
            </a:r>
          </a:p>
          <a:p>
            <a:pPr eaLnBrk="0" hangingPunct="0">
              <a:buFontTx/>
              <a:buChar char="-"/>
              <a:defRPr/>
            </a:pPr>
            <a:r>
              <a:rPr lang="ru-RU" sz="1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Повышение эффективности и результативности исследований на основе долгосрочного прогноза развития</a:t>
            </a:r>
          </a:p>
          <a:p>
            <a:pPr>
              <a:buFontTx/>
              <a:buChar char="-"/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Формирование механизмов взаимодействия науки и реального сектора</a:t>
            </a:r>
          </a:p>
          <a:p>
            <a:pPr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Вовлечение молодежи в научную деятельность </a:t>
            </a:r>
          </a:p>
          <a:p>
            <a:pPr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Развитие системы профессиональных квалификаций в строительстве и ЖКХ</a:t>
            </a:r>
          </a:p>
          <a:p>
            <a:pPr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повышение престижа профессий в строительстве и ЖКХ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25413" y="4351064"/>
            <a:ext cx="8883650" cy="108012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Целевой показатель:</a:t>
            </a:r>
          </a:p>
          <a:p>
            <a:pPr eaLnBrk="0" hangingPunct="0">
              <a:defRPr/>
            </a:pPr>
            <a:r>
              <a:rPr lang="ru-RU" sz="1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Повышение эффективности научных исследований и разработок в строительной отрасли и ЖКХ, формирование системы внедрения инноваций</a:t>
            </a:r>
          </a:p>
          <a:p>
            <a:pPr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Повышение профессиональной квалификации и персональной ответственности всех категорий работников 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7544" y="5561161"/>
            <a:ext cx="8125594" cy="110792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Стратегическое направление – применение и развитие механизмов самоокупаемости и возможностей саморегулирования, а также независимой оценки квалификации в научной и образовательной деятельности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9CF00D6B-0B04-424B-A1C9-078A2DD8C191}"/>
              </a:ext>
            </a:extLst>
          </p:cNvPr>
          <p:cNvSpPr/>
          <p:nvPr/>
        </p:nvSpPr>
        <p:spPr>
          <a:xfrm>
            <a:off x="380319" y="624657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Отраслевая наука и кадровое обеспечение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2F5815-28F0-40D9-BB61-77B48BFB1904}"/>
              </a:ext>
            </a:extLst>
          </p:cNvPr>
          <p:cNvSpPr txBox="1">
            <a:spLocks/>
          </p:cNvSpPr>
          <p:nvPr/>
        </p:nvSpPr>
        <p:spPr bwMode="auto">
          <a:xfrm>
            <a:off x="198546" y="0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</p:spTree>
    <p:extLst>
      <p:ext uri="{BB962C8B-B14F-4D97-AF65-F5344CB8AC3E}">
        <p14:creationId xmlns:p14="http://schemas.microsoft.com/office/powerpoint/2010/main" val="18014255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 rot="16200000">
            <a:off x="8683643" y="6376478"/>
            <a:ext cx="455510" cy="465208"/>
          </a:xfrm>
        </p:spPr>
        <p:txBody>
          <a:bodyPr vert="vert"/>
          <a:lstStyle/>
          <a:p>
            <a:fld id="{B19B0651-EE4F-4900-A07F-96A6BFA9D0F0}" type="slidenum">
              <a:rPr lang="ru-RU" sz="1400" smtClean="0">
                <a:solidFill>
                  <a:schemeClr val="tx1"/>
                </a:solidFill>
              </a:rPr>
              <a:pPr/>
              <a:t>48</a:t>
            </a:fld>
            <a:endParaRPr lang="ru-RU" sz="1400" dirty="0">
              <a:solidFill>
                <a:schemeClr val="tx1"/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619476766"/>
              </p:ext>
            </p:extLst>
          </p:nvPr>
        </p:nvGraphicFramePr>
        <p:xfrm>
          <a:off x="139795" y="1284180"/>
          <a:ext cx="8964488" cy="4208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139795" y="1339028"/>
            <a:ext cx="5944373" cy="83254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200" dirty="0"/>
          </a:p>
          <a:p>
            <a:pPr algn="ctr"/>
            <a:r>
              <a:rPr lang="ru-RU" b="1" dirty="0">
                <a:solidFill>
                  <a:srgbClr val="C00000"/>
                </a:solidFill>
              </a:rPr>
              <a:t>Саморегулирование</a:t>
            </a:r>
            <a:r>
              <a:rPr lang="ru-RU" b="1" dirty="0"/>
              <a:t> </a:t>
            </a:r>
            <a:r>
              <a:rPr lang="ru-RU" b="1" dirty="0">
                <a:solidFill>
                  <a:srgbClr val="C00000"/>
                </a:solidFill>
              </a:rPr>
              <a:t>– </a:t>
            </a:r>
            <a:r>
              <a:rPr lang="ru-RU" sz="2000" b="1" dirty="0">
                <a:solidFill>
                  <a:srgbClr val="C00000"/>
                </a:solidFill>
              </a:rPr>
              <a:t>результат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>
                <a:solidFill>
                  <a:schemeClr val="tx2"/>
                </a:solidFill>
              </a:rPr>
              <a:t>кардинального роста  объемов частных инвестиций в строительную отрасль и ликвидации излишних административных барьеров </a:t>
            </a:r>
          </a:p>
          <a:p>
            <a:pPr algn="ctr"/>
            <a:r>
              <a:rPr lang="ru-RU" sz="1400" dirty="0"/>
              <a:t>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9512" y="4581128"/>
            <a:ext cx="5904656" cy="83254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Саморегулирование – </a:t>
            </a:r>
            <a:r>
              <a:rPr lang="ru-RU" sz="2000" b="1" dirty="0">
                <a:solidFill>
                  <a:srgbClr val="C00000"/>
                </a:solidFill>
              </a:rPr>
              <a:t>способ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>
                <a:solidFill>
                  <a:schemeClr val="tx2"/>
                </a:solidFill>
              </a:rPr>
              <a:t>доступа на строительный рынок для повышения качества ОКС, возложение ответственности на профессиональное сообщество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764" y="5573820"/>
            <a:ext cx="8924563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7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Увеличение эффективности строительной отрасли и ЖКХ, рост безопасности ОКС, ликвидация административных барьеров, возрастание роли и ответственности профессионального сообщества, бизнес сообщества и гражданского общества, повышение комфортности проживания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6F428D78-7828-4846-A747-9A77D4E48E1E}"/>
              </a:ext>
            </a:extLst>
          </p:cNvPr>
          <p:cNvSpPr/>
          <p:nvPr/>
        </p:nvSpPr>
        <p:spPr>
          <a:xfrm>
            <a:off x="395059" y="514739"/>
            <a:ext cx="835388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Развитие научных принципов управления отраслью строительства и ЖКХ</a:t>
            </a:r>
            <a:endParaRPr lang="ru-RU" sz="2200" b="1" dirty="0">
              <a:solidFill>
                <a:schemeClr val="tx2"/>
              </a:solidFill>
            </a:endParaRPr>
          </a:p>
        </p:txBody>
      </p: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36069328-314B-46D1-B441-9F9EEDAF7995}"/>
              </a:ext>
            </a:extLst>
          </p:cNvPr>
          <p:cNvSpPr txBox="1">
            <a:spLocks/>
          </p:cNvSpPr>
          <p:nvPr/>
        </p:nvSpPr>
        <p:spPr bwMode="auto">
          <a:xfrm>
            <a:off x="168214" y="20687"/>
            <a:ext cx="8805664" cy="548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</p:spTree>
    <p:extLst>
      <p:ext uri="{BB962C8B-B14F-4D97-AF65-F5344CB8AC3E}">
        <p14:creationId xmlns:p14="http://schemas.microsoft.com/office/powerpoint/2010/main" val="15904600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32440" y="6525344"/>
            <a:ext cx="442392" cy="332656"/>
          </a:xfrm>
        </p:spPr>
        <p:txBody>
          <a:bodyPr/>
          <a:lstStyle/>
          <a:p>
            <a:pPr>
              <a:defRPr/>
            </a:pPr>
            <a:fld id="{683A721E-FD57-4065-A2A2-12CE202D0B49}" type="slidenum">
              <a:rPr lang="ru-RU" sz="1400" smtClean="0">
                <a:solidFill>
                  <a:schemeClr val="tx1"/>
                </a:solidFill>
              </a:rPr>
              <a:pPr>
                <a:defRPr/>
              </a:pPr>
              <a:t>49</a:t>
            </a:fld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2FED4F08-B469-46EF-8D97-C3293C62B5B1}"/>
              </a:ext>
            </a:extLst>
          </p:cNvPr>
          <p:cNvSpPr txBox="1">
            <a:spLocks/>
          </p:cNvSpPr>
          <p:nvPr/>
        </p:nvSpPr>
        <p:spPr bwMode="auto">
          <a:xfrm>
            <a:off x="169168" y="0"/>
            <a:ext cx="8805664" cy="763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Сценарии реализации Стратегии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96009" y="836712"/>
            <a:ext cx="8548761" cy="309969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000" b="1" dirty="0">
                <a:solidFill>
                  <a:srgbClr val="C00000"/>
                </a:solidFill>
              </a:rPr>
              <a:t>Базовый сценарий</a:t>
            </a:r>
            <a:r>
              <a:rPr lang="ru-RU" sz="2000" dirty="0"/>
              <a:t>:</a:t>
            </a:r>
          </a:p>
          <a:p>
            <a:pPr lvl="0"/>
            <a:r>
              <a:rPr lang="ru-RU" b="1" dirty="0">
                <a:solidFill>
                  <a:srgbClr val="000099"/>
                </a:solidFill>
              </a:rPr>
              <a:t>Ежегодный ввод жилья достиг к 2030 году ежегодного уровня 120 млн. кв. м. Объем работ по виду деятельности к 2035 году превышает 10 трлн. руб. Вклад строительства в ВВП достигает 8%. Обновлена нормативно-правовая база, позволяющая быстро внедрять инновации, снижены административные барьеры в жилищном строительстве, пересмотрены градостроительные документы в целях эффективного использования земель, активно развивается малоэтажное индустриальное домостроение. Демонополизирован рынок строящегося жилья. </a:t>
            </a:r>
          </a:p>
          <a:p>
            <a:pPr lvl="0"/>
            <a:r>
              <a:rPr lang="ru-RU" b="1" dirty="0">
                <a:solidFill>
                  <a:srgbClr val="000099"/>
                </a:solidFill>
              </a:rPr>
              <a:t>Ускоренно развивается ЖКХ, осуществляется модернизация жилищного фонда и коммунальной инфраструктуры. Стабилизировались показатели аварийного и ветхого фонда.</a:t>
            </a:r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96008" y="3936410"/>
            <a:ext cx="8551983" cy="258893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000" b="1" dirty="0">
                <a:solidFill>
                  <a:srgbClr val="C00000"/>
                </a:solidFill>
              </a:rPr>
              <a:t>Альтернативный (консервативный) сценарий</a:t>
            </a:r>
            <a:r>
              <a:rPr lang="ru-RU" sz="2000" dirty="0"/>
              <a:t>:</a:t>
            </a:r>
          </a:p>
          <a:p>
            <a:pPr lvl="0"/>
            <a:r>
              <a:rPr lang="ru-RU" b="1" dirty="0">
                <a:solidFill>
                  <a:srgbClr val="000099"/>
                </a:solidFill>
              </a:rPr>
              <a:t>Ежегодный ввод жилья стабилизируется на уровне 75-90 млн. кв. м.</a:t>
            </a:r>
            <a:br>
              <a:rPr lang="ru-RU" b="1" dirty="0">
                <a:solidFill>
                  <a:srgbClr val="000099"/>
                </a:solidFill>
              </a:rPr>
            </a:br>
            <a:r>
              <a:rPr lang="ru-RU" b="1" dirty="0">
                <a:solidFill>
                  <a:srgbClr val="000099"/>
                </a:solidFill>
              </a:rPr>
              <a:t>Сохранена предписывающая нормативно-правовая база, административные барьеры в жилищном строительстве не полностью снижены, сохраняются существующий порядок использования земель и инерционность внедрения инноваций. </a:t>
            </a:r>
          </a:p>
          <a:p>
            <a:pPr lvl="0"/>
            <a:r>
              <a:rPr lang="ru-RU" b="1" dirty="0">
                <a:solidFill>
                  <a:srgbClr val="000099"/>
                </a:solidFill>
              </a:rPr>
              <a:t>Сохраняется текущий уровень износа основных фондов в жилищной и коммунальной сфере. Происходит поэтапное повышение технологической доступности услуг.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407907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BBDE353-0D55-4244-BB67-6304988A2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3A721E-FD57-4065-A2A2-12CE202D0B49}" type="slidenum">
              <a:rPr lang="ru-RU" sz="1400" smtClean="0">
                <a:solidFill>
                  <a:schemeClr val="tx1"/>
                </a:solidFill>
              </a:rPr>
              <a:pPr>
                <a:defRPr/>
              </a:pPr>
              <a:t>5</a:t>
            </a:fld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9AE81EAB-A924-4107-8009-55DFB3A1D90D}"/>
              </a:ext>
            </a:extLst>
          </p:cNvPr>
          <p:cNvSpPr txBox="1">
            <a:spLocks/>
          </p:cNvSpPr>
          <p:nvPr/>
        </p:nvSpPr>
        <p:spPr bwMode="auto">
          <a:xfrm>
            <a:off x="118054" y="59974"/>
            <a:ext cx="8805664" cy="763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Цели и задачи Стратегии</a:t>
            </a:r>
          </a:p>
        </p:txBody>
      </p:sp>
      <p:sp>
        <p:nvSpPr>
          <p:cNvPr id="7" name="Заголовок 2">
            <a:extLst>
              <a:ext uri="{FF2B5EF4-FFF2-40B4-BE49-F238E27FC236}">
                <a16:creationId xmlns:a16="http://schemas.microsoft.com/office/drawing/2014/main" id="{519B7556-35AC-47B6-8E67-2B4E76C8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086" y="650631"/>
            <a:ext cx="8229600" cy="52523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tx2"/>
                </a:solidFill>
                <a:latin typeface="Arial" charset="0"/>
                <a:ea typeface="+mn-ea"/>
                <a:cs typeface="Arial" charset="0"/>
              </a:rPr>
              <a:t>Цель и главный принцип Стратегии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8CADB01-6DBB-47E8-8CA9-3F558437F881}"/>
              </a:ext>
            </a:extLst>
          </p:cNvPr>
          <p:cNvSpPr txBox="1"/>
          <p:nvPr/>
        </p:nvSpPr>
        <p:spPr>
          <a:xfrm>
            <a:off x="118054" y="1191185"/>
            <a:ext cx="8918442" cy="5757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Целью Стратегии </a:t>
            </a:r>
            <a:r>
              <a:rPr lang="ru-RU" sz="1900" b="1" dirty="0">
                <a:solidFill>
                  <a:schemeClr val="tx2">
                    <a:lumMod val="75000"/>
                  </a:schemeClr>
                </a:solidFill>
              </a:rPr>
              <a:t>является развитие эффективных, конкурентных, высокотехнологичных, открытых отраслей строительства и жилищно-коммунального хозяйства, основанных на квалификации и обеспечивающих устойчивый рост комфорта и безопасности среды жизнедеятельности. </a:t>
            </a:r>
          </a:p>
          <a:p>
            <a:pPr algn="just">
              <a:lnSpc>
                <a:spcPct val="130000"/>
              </a:lnSpc>
            </a:pPr>
            <a:endParaRPr lang="ru-RU" sz="800" b="1" dirty="0">
              <a:solidFill>
                <a:srgbClr val="000099"/>
              </a:solidFill>
            </a:endParaRPr>
          </a:p>
          <a:p>
            <a:pPr algn="just">
              <a:lnSpc>
                <a:spcPct val="130000"/>
              </a:lnSpc>
            </a:pPr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Главным принципом Стратегии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является ориентированность на граждан и их семьи, повышение комфортности и безопасности их жизнедеятельности в части, которая может быть обеспечена развитием строительной отрасли и  ЖКХ с учетом необходимости сбалансированного решения социально-экономических задач, рационального расселения населения и развития комфортной застройки на территории всей страны, сохранения благоприятной окружающей среды, добросовестной конкуренции и обеспечения равного доступа участников к информации и ресурсам.</a:t>
            </a:r>
          </a:p>
          <a:p>
            <a:pPr>
              <a:lnSpc>
                <a:spcPct val="130000"/>
              </a:lnSpc>
            </a:pPr>
            <a:endParaRPr lang="ru-RU" sz="8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88233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539552" cy="476672"/>
          </a:xfrm>
        </p:spPr>
        <p:txBody>
          <a:bodyPr/>
          <a:lstStyle/>
          <a:p>
            <a:pPr>
              <a:defRPr/>
            </a:pPr>
            <a:fld id="{683A721E-FD57-4065-A2A2-12CE202D0B49}" type="slidenum">
              <a:rPr lang="ru-RU" smtClean="0">
                <a:solidFill>
                  <a:srgbClr val="002060"/>
                </a:solidFill>
              </a:rPr>
              <a:pPr>
                <a:defRPr/>
              </a:pPr>
              <a:t>50</a:t>
            </a:fld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2987825" y="14078"/>
            <a:ext cx="3528392" cy="606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Приложение № 1(1)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27584" y="476672"/>
            <a:ext cx="7488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Стратегия разработана с учетом следующих правовых документов: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23588A3-BDBD-412A-A94D-EEF00B656CA6}"/>
              </a:ext>
            </a:extLst>
          </p:cNvPr>
          <p:cNvSpPr txBox="1"/>
          <p:nvPr/>
        </p:nvSpPr>
        <p:spPr>
          <a:xfrm>
            <a:off x="323527" y="1335528"/>
            <a:ext cx="8578311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ru-RU" sz="1500" b="1" dirty="0">
                <a:solidFill>
                  <a:srgbClr val="000099"/>
                </a:solidFill>
                <a:latin typeface="+mn-lt"/>
                <a:cs typeface="+mn-cs"/>
              </a:rPr>
              <a:t>Федеральный закон от 28 июня 2014 г. № 172-ФЗ «О стратегическом планировании в Российской Федерации»;</a:t>
            </a:r>
          </a:p>
          <a:p>
            <a:pPr marL="342900" lvl="0" indent="-342900" algn="just"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ru-RU" sz="1500" b="1" dirty="0">
                <a:solidFill>
                  <a:srgbClr val="000099"/>
                </a:solidFill>
                <a:latin typeface="+mn-lt"/>
                <a:cs typeface="+mn-cs"/>
              </a:rPr>
              <a:t>Указ Президента Российской Федерации от 7 мая 2018 г. № 204 «О национальных целях и стратегических задачах развития Российской Федерации на период до 2024 года»;</a:t>
            </a:r>
          </a:p>
          <a:p>
            <a:pPr marL="342900" lvl="0" indent="-342900" algn="just"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ru-RU" sz="1500" b="1" dirty="0">
                <a:solidFill>
                  <a:srgbClr val="000099"/>
                </a:solidFill>
                <a:latin typeface="+mn-lt"/>
                <a:cs typeface="+mn-cs"/>
              </a:rPr>
              <a:t>национальные проекты «Жилье и городская среда», «Цифровая экономика Российской Федерации», «Международная кооперация и экспорт», «Экология», «Производительность труда и поддержка занятости», утвержденные президиумом Совета при Президенте Российской Федерации по стратегическому развитию и национальным проектам (протокол от 24 декабря 2018 г. № 16);</a:t>
            </a:r>
            <a:endParaRPr lang="en-US" sz="1500" b="1" dirty="0">
              <a:solidFill>
                <a:srgbClr val="000099"/>
              </a:solidFill>
              <a:latin typeface="+mn-lt"/>
              <a:cs typeface="+mn-cs"/>
            </a:endParaRPr>
          </a:p>
          <a:p>
            <a:pPr marL="342900" indent="-342900" algn="just"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ru-RU" sz="1500" b="1" dirty="0">
                <a:solidFill>
                  <a:srgbClr val="000099"/>
                </a:solidFill>
                <a:latin typeface="+mn-lt"/>
                <a:cs typeface="+mn-cs"/>
              </a:rPr>
              <a:t>Указ Президента Российской Федерации от 21.07.2020 г. № 474 «О национальных целях развития Российской Федерации до 2030 года»;</a:t>
            </a:r>
          </a:p>
          <a:p>
            <a:pPr marL="342900" lvl="0" indent="-342900" algn="just"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ru-RU" sz="1500" b="1" dirty="0">
                <a:solidFill>
                  <a:srgbClr val="000099"/>
                </a:solidFill>
                <a:latin typeface="+mn-lt"/>
                <a:cs typeface="+mn-cs"/>
              </a:rPr>
              <a:t>государственная программа Российской Федерации «Обеспечение доступным и комфортным жильем и коммунальными услугами граждан Российской Федерации», утвержденной постановлением Правительства Российской Федерации от 30 декабря 2017 г. № 1710;</a:t>
            </a:r>
          </a:p>
          <a:p>
            <a:pPr marL="342900" lvl="0" indent="-342900" algn="just"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ru-RU" sz="1500" b="1" dirty="0">
                <a:solidFill>
                  <a:srgbClr val="000099"/>
                </a:solidFill>
                <a:latin typeface="+mn-lt"/>
                <a:cs typeface="+mn-cs"/>
              </a:rPr>
              <a:t>государственная программа Российской Федерации «Развитие образования», утвержденной постановлением Правительства Российской Федерации от 26 декабря 2017 г. № 1642;</a:t>
            </a:r>
          </a:p>
          <a:p>
            <a:pPr marL="342900" lvl="0" indent="-342900" algn="just"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ru-RU" sz="1500" b="1" dirty="0">
                <a:solidFill>
                  <a:srgbClr val="000099"/>
                </a:solidFill>
                <a:latin typeface="+mn-lt"/>
                <a:cs typeface="+mn-cs"/>
              </a:rPr>
              <a:t>государственная программа Российской Федерации «Содействие занятости населения», утвержденной постановлением Правительства Российской Федерации от 15 апреля 2014 г. № 298;</a:t>
            </a:r>
          </a:p>
          <a:p>
            <a:pPr marL="342900" lvl="0" indent="-342900" algn="just"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ru-RU" sz="1500" b="1" dirty="0">
                <a:solidFill>
                  <a:srgbClr val="000099"/>
                </a:solidFill>
                <a:latin typeface="+mn-lt"/>
                <a:cs typeface="+mn-cs"/>
              </a:rPr>
              <a:t>государственная программа Российской Федерации «Развитие транспортной системы», утвержденной постановлением Правительства Российской Федерации от 20 декабря 2017 г. № 1596;</a:t>
            </a:r>
          </a:p>
        </p:txBody>
      </p:sp>
    </p:spTree>
    <p:extLst>
      <p:ext uri="{BB962C8B-B14F-4D97-AF65-F5344CB8AC3E}">
        <p14:creationId xmlns:p14="http://schemas.microsoft.com/office/powerpoint/2010/main" val="389819570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539552" cy="476672"/>
          </a:xfrm>
        </p:spPr>
        <p:txBody>
          <a:bodyPr/>
          <a:lstStyle/>
          <a:p>
            <a:pPr>
              <a:defRPr/>
            </a:pPr>
            <a:fld id="{683A721E-FD57-4065-A2A2-12CE202D0B49}" type="slidenum">
              <a:rPr lang="ru-RU" smtClean="0">
                <a:solidFill>
                  <a:srgbClr val="002060"/>
                </a:solidFill>
              </a:rPr>
              <a:pPr>
                <a:defRPr/>
              </a:pPr>
              <a:t>51</a:t>
            </a:fld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2987825" y="14078"/>
            <a:ext cx="3528392" cy="606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Приложение № 1(2)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27584" y="476672"/>
            <a:ext cx="74888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Стратегия разработана с учетом следующих правовых документов:</a:t>
            </a:r>
          </a:p>
          <a:p>
            <a:pPr algn="ctr"/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23588A3-BDBD-412A-A94D-EEF00B656CA6}"/>
              </a:ext>
            </a:extLst>
          </p:cNvPr>
          <p:cNvSpPr txBox="1"/>
          <p:nvPr/>
        </p:nvSpPr>
        <p:spPr>
          <a:xfrm>
            <a:off x="323528" y="1211611"/>
            <a:ext cx="84969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342900" lvl="0" indent="-342900" algn="just">
              <a:buFont typeface="Symbol" panose="05050102010706020507" pitchFamily="18" charset="2"/>
              <a:buChar char=""/>
              <a:tabLst>
                <a:tab pos="540385" algn="l"/>
              </a:tabLst>
              <a:defRPr sz="1500" b="1">
                <a:solidFill>
                  <a:srgbClr val="000099"/>
                </a:solidFill>
                <a:latin typeface="+mn-lt"/>
                <a:cs typeface="+mn-cs"/>
              </a:defRPr>
            </a:lvl1pPr>
          </a:lstStyle>
          <a:p>
            <a:r>
              <a:rPr lang="ru-RU" sz="1500" b="1" dirty="0">
                <a:solidFill>
                  <a:srgbClr val="000099"/>
                </a:solidFill>
                <a:latin typeface="+mn-lt"/>
                <a:cs typeface="+mn-cs"/>
              </a:rPr>
              <a:t>государственная программа Российской Федерации «Комплексное развитие сельских территорий», утвержденной постановлением Правительства Российской Федерации от 31 мая 2019 г. № 696;</a:t>
            </a:r>
          </a:p>
          <a:p>
            <a:r>
              <a:rPr lang="ru-RU" dirty="0"/>
              <a:t>Стратегия развития промышленности строительных материалов на период до 2020 года и дальнейшую перспективу до 2030 года, утвержденной распоряжением Правительства Российской Федерации от 10 мая 2016 г. № 868-р;</a:t>
            </a:r>
          </a:p>
          <a:p>
            <a:r>
              <a:rPr lang="ru-RU" dirty="0"/>
              <a:t>Транспортная стратегия Российской Федерации на период до 2030 года, утвержденной распоряжением Правительства Российской Федерации от 22 ноября 2008 г. № 1734-р (с изменениями от 11 июня 2014 г. № 1032-р и от 12 мая 2018 г. № 893-р);</a:t>
            </a:r>
          </a:p>
          <a:p>
            <a:r>
              <a:rPr lang="ru-RU" dirty="0"/>
              <a:t>Стратегия пространственного развития Российской Федерации на период до 2025 года, утвержденной распоряжением Правительства Российской Федерации от 13 февраля 2019 г. № 207-р;</a:t>
            </a:r>
          </a:p>
          <a:p>
            <a:r>
              <a:rPr lang="ru-RU" dirty="0"/>
              <a:t>Стратегия научно-технологического развития Российской Федерации, утвержденной указом Президента Российской Федерации от 1 декабря 2016 г. № 642;</a:t>
            </a:r>
          </a:p>
          <a:p>
            <a:r>
              <a:rPr lang="ru-RU" dirty="0"/>
              <a:t>Стратегия развития системы подготовки рабочих кадров и формирования прикладных квалификаций в Российской Федерации на период до 2020 года, одобренной Коллегией Министерства образования и науки Российской Федерации (протокол от 18 июля 2013 г. № ПК-5вн);</a:t>
            </a:r>
          </a:p>
          <a:p>
            <a:r>
              <a:rPr lang="ru-RU" dirty="0"/>
              <a:t>Комплексный план модернизации и расширения магистральной инфраструктуры на период до 2024 года, утвержденный распоряжением Правительства Российской Федерации от 30 сентября 2018 г. № 2101-р;</a:t>
            </a:r>
          </a:p>
          <a:p>
            <a:r>
              <a:rPr lang="ru-RU" dirty="0"/>
              <a:t>Единый план по достижению национальных целей развития Российской Федерации на период до 2024 года, утвержденный поручением Председателя Правительства Российской Федерации от 07 мая 2019 года №4043п-П13. </a:t>
            </a:r>
          </a:p>
        </p:txBody>
      </p:sp>
    </p:spTree>
    <p:extLst>
      <p:ext uri="{BB962C8B-B14F-4D97-AF65-F5344CB8AC3E}">
        <p14:creationId xmlns:p14="http://schemas.microsoft.com/office/powerpoint/2010/main" val="86344030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539552" cy="476672"/>
          </a:xfrm>
        </p:spPr>
        <p:txBody>
          <a:bodyPr/>
          <a:lstStyle/>
          <a:p>
            <a:pPr>
              <a:defRPr/>
            </a:pPr>
            <a:fld id="{683A721E-FD57-4065-A2A2-12CE202D0B49}" type="slidenum">
              <a:rPr lang="ru-RU" smtClean="0">
                <a:solidFill>
                  <a:srgbClr val="002060"/>
                </a:solidFill>
              </a:rPr>
              <a:pPr>
                <a:defRPr/>
              </a:pPr>
              <a:t>52</a:t>
            </a:fld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2987825" y="14078"/>
            <a:ext cx="3528392" cy="606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Приложение № 2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27584" y="476672"/>
            <a:ext cx="74888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целевые показатели Стратегии</a:t>
            </a:r>
            <a:endParaRPr lang="ru-RU" sz="2400" b="1" dirty="0">
              <a:solidFill>
                <a:schemeClr val="tx2"/>
              </a:solidFill>
            </a:endParaRPr>
          </a:p>
        </p:txBody>
      </p:sp>
      <p:graphicFrame>
        <p:nvGraphicFramePr>
          <p:cNvPr id="14" name="Таблица 13">
            <a:extLst>
              <a:ext uri="{FF2B5EF4-FFF2-40B4-BE49-F238E27FC236}">
                <a16:creationId xmlns:a16="http://schemas.microsoft.com/office/drawing/2014/main" id="{EE41ECA2-6BC1-4720-BF47-E51FA7485F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9093065"/>
              </p:ext>
            </p:extLst>
          </p:nvPr>
        </p:nvGraphicFramePr>
        <p:xfrm>
          <a:off x="323528" y="1025810"/>
          <a:ext cx="8410903" cy="56762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4752">
                  <a:extLst>
                    <a:ext uri="{9D8B030D-6E8A-4147-A177-3AD203B41FA5}">
                      <a16:colId xmlns:a16="http://schemas.microsoft.com/office/drawing/2014/main" val="318930136"/>
                    </a:ext>
                  </a:extLst>
                </a:gridCol>
                <a:gridCol w="3986684">
                  <a:extLst>
                    <a:ext uri="{9D8B030D-6E8A-4147-A177-3AD203B41FA5}">
                      <a16:colId xmlns:a16="http://schemas.microsoft.com/office/drawing/2014/main" val="4041999863"/>
                    </a:ext>
                  </a:extLst>
                </a:gridCol>
                <a:gridCol w="950798">
                  <a:extLst>
                    <a:ext uri="{9D8B030D-6E8A-4147-A177-3AD203B41FA5}">
                      <a16:colId xmlns:a16="http://schemas.microsoft.com/office/drawing/2014/main" val="1806673777"/>
                    </a:ext>
                  </a:extLst>
                </a:gridCol>
                <a:gridCol w="804521">
                  <a:extLst>
                    <a:ext uri="{9D8B030D-6E8A-4147-A177-3AD203B41FA5}">
                      <a16:colId xmlns:a16="http://schemas.microsoft.com/office/drawing/2014/main" val="2839405059"/>
                    </a:ext>
                  </a:extLst>
                </a:gridCol>
                <a:gridCol w="731383">
                  <a:extLst>
                    <a:ext uri="{9D8B030D-6E8A-4147-A177-3AD203B41FA5}">
                      <a16:colId xmlns:a16="http://schemas.microsoft.com/office/drawing/2014/main" val="328914239"/>
                    </a:ext>
                  </a:extLst>
                </a:gridCol>
                <a:gridCol w="731383">
                  <a:extLst>
                    <a:ext uri="{9D8B030D-6E8A-4147-A177-3AD203B41FA5}">
                      <a16:colId xmlns:a16="http://schemas.microsoft.com/office/drawing/2014/main" val="664051486"/>
                    </a:ext>
                  </a:extLst>
                </a:gridCol>
                <a:gridCol w="731382">
                  <a:extLst>
                    <a:ext uri="{9D8B030D-6E8A-4147-A177-3AD203B41FA5}">
                      <a16:colId xmlns:a16="http://schemas.microsoft.com/office/drawing/2014/main" val="2984809932"/>
                    </a:ext>
                  </a:extLst>
                </a:gridCol>
              </a:tblGrid>
              <a:tr h="224571">
                <a:tc>
                  <a:txBody>
                    <a:bodyPr/>
                    <a:lstStyle/>
                    <a:p>
                      <a:pPr indent="0" algn="just"/>
                      <a:r>
                        <a:rPr lang="ru-RU" sz="1300" dirty="0">
                          <a:effectLst/>
                        </a:rPr>
                        <a:t>№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indent="0" algn="just"/>
                      <a:r>
                        <a:rPr lang="ru-RU" sz="1300" dirty="0">
                          <a:effectLst/>
                        </a:rPr>
                        <a:t>Наименование показателей</a:t>
                      </a:r>
                    </a:p>
                    <a:p>
                      <a:pPr indent="0" algn="just"/>
                      <a:endParaRPr lang="ru-RU" sz="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300" dirty="0">
                          <a:effectLst/>
                        </a:rPr>
                        <a:t>Ед. изм.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300" dirty="0">
                          <a:effectLst/>
                        </a:rPr>
                        <a:t>2019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300" dirty="0">
                          <a:effectLst/>
                        </a:rPr>
                        <a:t>2024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300" dirty="0">
                          <a:effectLst/>
                        </a:rPr>
                        <a:t>2030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300" dirty="0">
                          <a:effectLst/>
                        </a:rPr>
                        <a:t>2035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/>
                </a:tc>
                <a:extLst>
                  <a:ext uri="{0D108BD9-81ED-4DB2-BD59-A6C34878D82A}">
                    <a16:rowId xmlns:a16="http://schemas.microsoft.com/office/drawing/2014/main" val="2417014310"/>
                  </a:ext>
                </a:extLst>
              </a:tr>
              <a:tr h="259778">
                <a:tc>
                  <a:txBody>
                    <a:bodyPr/>
                    <a:lstStyle/>
                    <a:p>
                      <a:pPr indent="0" algn="ctr"/>
                      <a:r>
                        <a:rPr lang="ru-RU" sz="11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l"/>
                      <a:r>
                        <a:rPr lang="ru-RU" sz="1200" b="1" dirty="0">
                          <a:effectLst/>
                        </a:rPr>
                        <a:t>Ежегодный объем ввода жилья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>
                          <a:effectLst/>
                        </a:rPr>
                        <a:t>млн кв. м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80,3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100,0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120,0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120,0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extLst>
                  <a:ext uri="{0D108BD9-81ED-4DB2-BD59-A6C34878D82A}">
                    <a16:rowId xmlns:a16="http://schemas.microsoft.com/office/drawing/2014/main" val="1150872418"/>
                  </a:ext>
                </a:extLst>
              </a:tr>
              <a:tr h="259778">
                <a:tc>
                  <a:txBody>
                    <a:bodyPr/>
                    <a:lstStyle/>
                    <a:p>
                      <a:pPr indent="0" algn="ctr"/>
                      <a:r>
                        <a:rPr lang="ru-RU" sz="11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l"/>
                      <a:r>
                        <a:rPr lang="ru-RU" sz="1200" b="1" dirty="0">
                          <a:effectLst/>
                        </a:rPr>
                        <a:t>Ввод ИЖС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>
                          <a:effectLst/>
                        </a:rPr>
                        <a:t>млн кв. м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38,2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50,0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60,0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70,0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extLst>
                  <a:ext uri="{0D108BD9-81ED-4DB2-BD59-A6C34878D82A}">
                    <a16:rowId xmlns:a16="http://schemas.microsoft.com/office/drawing/2014/main" val="4157478944"/>
                  </a:ext>
                </a:extLst>
              </a:tr>
              <a:tr h="336856">
                <a:tc>
                  <a:txBody>
                    <a:bodyPr/>
                    <a:lstStyle/>
                    <a:p>
                      <a:pPr indent="0" algn="ctr"/>
                      <a:r>
                        <a:rPr lang="ru-RU" sz="11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l"/>
                      <a:r>
                        <a:rPr lang="ru-RU" sz="1200" b="1" dirty="0">
                          <a:effectLst/>
                        </a:rPr>
                        <a:t>Уровень обеспеченности населения жильем (общая площадь)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dirty="0">
                          <a:effectLst/>
                        </a:rPr>
                        <a:t>кв. м/ чел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26,3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28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32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35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extLst>
                  <a:ext uri="{0D108BD9-81ED-4DB2-BD59-A6C34878D82A}">
                    <a16:rowId xmlns:a16="http://schemas.microsoft.com/office/drawing/2014/main" val="1539894591"/>
                  </a:ext>
                </a:extLst>
              </a:tr>
              <a:tr h="336856">
                <a:tc>
                  <a:txBody>
                    <a:bodyPr/>
                    <a:lstStyle/>
                    <a:p>
                      <a:pPr indent="0" algn="ctr"/>
                      <a:r>
                        <a:rPr lang="ru-RU" sz="1100" dirty="0">
                          <a:effectLst/>
                        </a:rPr>
                        <a:t>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l"/>
                      <a:r>
                        <a:rPr lang="ru-RU" sz="1200" b="1" dirty="0">
                          <a:effectLst/>
                        </a:rPr>
                        <a:t>Инвестиции в здания и сооружения (в ценах соответствующего периода)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dirty="0">
                          <a:effectLst/>
                        </a:rPr>
                        <a:t>трлн рублей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9,9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17,2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23,6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28,4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extLst>
                  <a:ext uri="{0D108BD9-81ED-4DB2-BD59-A6C34878D82A}">
                    <a16:rowId xmlns:a16="http://schemas.microsoft.com/office/drawing/2014/main" val="254855700"/>
                  </a:ext>
                </a:extLst>
              </a:tr>
              <a:tr h="449142">
                <a:tc>
                  <a:txBody>
                    <a:bodyPr/>
                    <a:lstStyle/>
                    <a:p>
                      <a:pPr indent="0" algn="ctr"/>
                      <a:r>
                        <a:rPr lang="ru-RU" sz="1100" dirty="0">
                          <a:effectLst/>
                        </a:rPr>
                        <a:t>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l"/>
                      <a:r>
                        <a:rPr lang="ru-RU" sz="1200" b="1" dirty="0">
                          <a:effectLst/>
                        </a:rPr>
                        <a:t>Доля населения, удовлетворенная жилищными и коммунальными услугами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dirty="0">
                          <a:effectLst/>
                        </a:rPr>
                        <a:t>%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≤50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50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60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85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extLst>
                  <a:ext uri="{0D108BD9-81ED-4DB2-BD59-A6C34878D82A}">
                    <a16:rowId xmlns:a16="http://schemas.microsoft.com/office/drawing/2014/main" val="1544838755"/>
                  </a:ext>
                </a:extLst>
              </a:tr>
              <a:tr h="336856">
                <a:tc>
                  <a:txBody>
                    <a:bodyPr/>
                    <a:lstStyle/>
                    <a:p>
                      <a:pPr indent="0" algn="ctr"/>
                      <a:r>
                        <a:rPr lang="ru-RU" sz="1100" dirty="0">
                          <a:effectLst/>
                        </a:rPr>
                        <a:t>6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l"/>
                      <a:r>
                        <a:rPr lang="ru-RU" sz="1200" b="1" dirty="0">
                          <a:effectLst/>
                        </a:rPr>
                        <a:t>Объем расселения аварийного жилищного фонда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dirty="0">
                          <a:effectLst/>
                        </a:rPr>
                        <a:t>млн кв. м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2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2,4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2,8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3,1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extLst>
                  <a:ext uri="{0D108BD9-81ED-4DB2-BD59-A6C34878D82A}">
                    <a16:rowId xmlns:a16="http://schemas.microsoft.com/office/drawing/2014/main" val="684880488"/>
                  </a:ext>
                </a:extLst>
              </a:tr>
              <a:tr h="487084">
                <a:tc>
                  <a:txBody>
                    <a:bodyPr/>
                    <a:lstStyle/>
                    <a:p>
                      <a:pPr indent="0" algn="ctr"/>
                      <a:r>
                        <a:rPr lang="ru-RU" sz="1100" dirty="0">
                          <a:effectLst/>
                        </a:rPr>
                        <a:t>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l"/>
                      <a:r>
                        <a:rPr lang="ru-RU" sz="1200" b="1" dirty="0">
                          <a:effectLst/>
                        </a:rPr>
                        <a:t>Объем работ по виду деятельности «Строительство» и 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ЖКХ</a:t>
                      </a:r>
                      <a:r>
                        <a:rPr lang="ru-RU" sz="1200" b="1" dirty="0">
                          <a:effectLst/>
                        </a:rPr>
                        <a:t> (в ценах соответствующего периода)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dirty="0">
                          <a:effectLst/>
                        </a:rPr>
                        <a:t>трлн рублей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10,1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/5,4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13,5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/6,8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19,6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/9,9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21,4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/11,1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extLst>
                  <a:ext uri="{0D108BD9-81ED-4DB2-BD59-A6C34878D82A}">
                    <a16:rowId xmlns:a16="http://schemas.microsoft.com/office/drawing/2014/main" val="1160972640"/>
                  </a:ext>
                </a:extLst>
              </a:tr>
              <a:tr h="259778">
                <a:tc>
                  <a:txBody>
                    <a:bodyPr/>
                    <a:lstStyle/>
                    <a:p>
                      <a:pPr indent="0" algn="ctr"/>
                      <a:r>
                        <a:rPr lang="ru-RU" sz="1100" dirty="0">
                          <a:effectLst/>
                        </a:rPr>
                        <a:t>8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l"/>
                      <a:r>
                        <a:rPr lang="ru-RU" sz="1200" b="1" dirty="0">
                          <a:effectLst/>
                        </a:rPr>
                        <a:t>Вклад строительства и 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ЖКХ</a:t>
                      </a:r>
                      <a:r>
                        <a:rPr lang="ru-RU" sz="1200" b="1" dirty="0">
                          <a:effectLst/>
                        </a:rPr>
                        <a:t> в ВВП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>
                          <a:effectLst/>
                        </a:rPr>
                        <a:t>%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6,0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/3,1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7,0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/3,5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7,8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/3,9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8,0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/4,0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extLst>
                  <a:ext uri="{0D108BD9-81ED-4DB2-BD59-A6C34878D82A}">
                    <a16:rowId xmlns:a16="http://schemas.microsoft.com/office/drawing/2014/main" val="3008669644"/>
                  </a:ext>
                </a:extLst>
              </a:tr>
              <a:tr h="336856">
                <a:tc>
                  <a:txBody>
                    <a:bodyPr/>
                    <a:lstStyle/>
                    <a:p>
                      <a:pPr indent="0" algn="ctr"/>
                      <a:r>
                        <a:rPr lang="ru-RU" sz="1100" dirty="0">
                          <a:effectLst/>
                        </a:rPr>
                        <a:t>9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l"/>
                      <a:r>
                        <a:rPr lang="ru-RU" sz="1200" b="1" dirty="0">
                          <a:effectLst/>
                        </a:rPr>
                        <a:t>Экспорт строительных услуг всего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>
                          <a:effectLst/>
                        </a:rPr>
                        <a:t>млрд долларов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5,</a:t>
                      </a:r>
                      <a:r>
                        <a:rPr lang="en-US" sz="1200" b="1" dirty="0">
                          <a:effectLst/>
                        </a:rPr>
                        <a:t>4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8,0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11,9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13,0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extLst>
                  <a:ext uri="{0D108BD9-81ED-4DB2-BD59-A6C34878D82A}">
                    <a16:rowId xmlns:a16="http://schemas.microsoft.com/office/drawing/2014/main" val="2931126996"/>
                  </a:ext>
                </a:extLst>
              </a:tr>
              <a:tr h="336856">
                <a:tc>
                  <a:txBody>
                    <a:bodyPr/>
                    <a:lstStyle/>
                    <a:p>
                      <a:pPr indent="0" algn="ctr"/>
                      <a:r>
                        <a:rPr lang="ru-RU" sz="1100" dirty="0">
                          <a:effectLst/>
                        </a:rPr>
                        <a:t>10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l"/>
                      <a:r>
                        <a:rPr lang="ru-RU" sz="1200" b="1" dirty="0">
                          <a:effectLst/>
                        </a:rPr>
                        <a:t>Доля проектных организаций, применяющих на практике ТИМ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>
                          <a:effectLst/>
                        </a:rPr>
                        <a:t>%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22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30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50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75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extLst>
                  <a:ext uri="{0D108BD9-81ED-4DB2-BD59-A6C34878D82A}">
                    <a16:rowId xmlns:a16="http://schemas.microsoft.com/office/drawing/2014/main" val="3969956803"/>
                  </a:ext>
                </a:extLst>
              </a:tr>
              <a:tr h="487084">
                <a:tc>
                  <a:txBody>
                    <a:bodyPr/>
                    <a:lstStyle/>
                    <a:p>
                      <a:pPr indent="0" algn="ctr"/>
                      <a:r>
                        <a:rPr lang="ru-RU" sz="1100" dirty="0">
                          <a:effectLst/>
                        </a:rPr>
                        <a:t>11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l"/>
                      <a:r>
                        <a:rPr lang="ru-RU" sz="1200" b="1" dirty="0">
                          <a:effectLst/>
                        </a:rPr>
                        <a:t>Доля построенных или реконструированных объектов, имеющих информационную модель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>
                          <a:effectLst/>
                        </a:rPr>
                        <a:t>%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10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25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extLst>
                  <a:ext uri="{0D108BD9-81ED-4DB2-BD59-A6C34878D82A}">
                    <a16:rowId xmlns:a16="http://schemas.microsoft.com/office/drawing/2014/main" val="2300876475"/>
                  </a:ext>
                </a:extLst>
              </a:tr>
              <a:tr h="259778">
                <a:tc>
                  <a:txBody>
                    <a:bodyPr/>
                    <a:lstStyle/>
                    <a:p>
                      <a:pPr indent="0" algn="ctr"/>
                      <a:r>
                        <a:rPr lang="ru-RU" sz="1100" dirty="0">
                          <a:effectLst/>
                        </a:rPr>
                        <a:t>12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l"/>
                      <a:r>
                        <a:rPr lang="ru-RU" sz="1200" b="1" dirty="0">
                          <a:effectLst/>
                        </a:rPr>
                        <a:t>Площадь земель населенных пунктов 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>
                          <a:effectLst/>
                        </a:rPr>
                        <a:t>млн га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19,9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21,9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23,0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25,0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extLst>
                  <a:ext uri="{0D108BD9-81ED-4DB2-BD59-A6C34878D82A}">
                    <a16:rowId xmlns:a16="http://schemas.microsoft.com/office/drawing/2014/main" val="2808482726"/>
                  </a:ext>
                </a:extLst>
              </a:tr>
              <a:tr h="324723">
                <a:tc>
                  <a:txBody>
                    <a:bodyPr/>
                    <a:lstStyle/>
                    <a:p>
                      <a:pPr indent="0" algn="ctr"/>
                      <a:r>
                        <a:rPr lang="ru-RU" sz="1100" dirty="0">
                          <a:effectLst/>
                        </a:rPr>
                        <a:t>13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l"/>
                      <a:r>
                        <a:rPr lang="ru-RU" sz="1200" b="1" dirty="0">
                          <a:effectLst/>
                        </a:rPr>
                        <a:t>Земли застройки в землях населенных пунктов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>
                          <a:effectLst/>
                        </a:rPr>
                        <a:t>млн га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3,5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4,7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6,0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6,5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extLst>
                  <a:ext uri="{0D108BD9-81ED-4DB2-BD59-A6C34878D82A}">
                    <a16:rowId xmlns:a16="http://schemas.microsoft.com/office/drawing/2014/main" val="3554574946"/>
                  </a:ext>
                </a:extLst>
              </a:tr>
              <a:tr h="336856">
                <a:tc>
                  <a:txBody>
                    <a:bodyPr/>
                    <a:lstStyle/>
                    <a:p>
                      <a:pPr indent="0" algn="ctr"/>
                      <a:r>
                        <a:rPr lang="ru-RU" sz="1100" dirty="0">
                          <a:effectLst/>
                        </a:rPr>
                        <a:t>14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l"/>
                      <a:r>
                        <a:rPr lang="ru-RU" sz="1200" b="1" dirty="0">
                          <a:effectLst/>
                        </a:rPr>
                        <a:t>Доля закупок на основе новых подходов к оценке участников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>
                          <a:effectLst/>
                        </a:rPr>
                        <a:t>%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0%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40%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70%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90%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extLst>
                  <a:ext uri="{0D108BD9-81ED-4DB2-BD59-A6C34878D82A}">
                    <a16:rowId xmlns:a16="http://schemas.microsoft.com/office/drawing/2014/main" val="2045729869"/>
                  </a:ext>
                </a:extLst>
              </a:tr>
              <a:tr h="449142">
                <a:tc>
                  <a:txBody>
                    <a:bodyPr/>
                    <a:lstStyle/>
                    <a:p>
                      <a:pPr indent="0" algn="ctr"/>
                      <a:r>
                        <a:rPr lang="ru-RU" sz="1100" dirty="0">
                          <a:effectLst/>
                        </a:rPr>
                        <a:t>15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just"/>
                      <a:r>
                        <a:rPr lang="ru-RU" sz="1200" b="1" dirty="0">
                          <a:effectLst/>
                        </a:rPr>
                        <a:t>Среднее значение индекса качества городской среды по Российской Федерации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>
                          <a:effectLst/>
                        </a:rPr>
                        <a:t>%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163</a:t>
                      </a:r>
                      <a:endParaRPr lang="ru-RU" sz="1600" b="1" dirty="0">
                        <a:effectLst/>
                      </a:endParaRPr>
                    </a:p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(45%)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187</a:t>
                      </a:r>
                      <a:endParaRPr lang="ru-RU" sz="1600" b="1" dirty="0">
                        <a:effectLst/>
                      </a:endParaRPr>
                    </a:p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(52%)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212 </a:t>
                      </a:r>
                    </a:p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(59%)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220 </a:t>
                      </a:r>
                    </a:p>
                    <a:p>
                      <a:pPr indent="0" algn="ctr"/>
                      <a:r>
                        <a:rPr lang="ru-RU" sz="1200" b="1" dirty="0">
                          <a:effectLst/>
                        </a:rPr>
                        <a:t>(61%)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6" marR="36896" marT="0" marB="0" anchor="ctr"/>
                </a:tc>
                <a:extLst>
                  <a:ext uri="{0D108BD9-81ED-4DB2-BD59-A6C34878D82A}">
                    <a16:rowId xmlns:a16="http://schemas.microsoft.com/office/drawing/2014/main" val="32380205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261471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834930" y="6399843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6D74D649-3D83-4E32-8A32-0F5E05312E69}" type="slidenum">
              <a:rPr lang="ru-RU" altLang="ru-RU" sz="1400"/>
              <a:pPr algn="r">
                <a:spcBef>
                  <a:spcPct val="0"/>
                </a:spcBef>
                <a:buFontTx/>
                <a:buNone/>
              </a:pPr>
              <a:t>53</a:t>
            </a:fld>
            <a:endParaRPr lang="ru-RU" altLang="ru-RU" sz="1400" dirty="0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-845" y="677793"/>
            <a:ext cx="8969375" cy="724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defRPr/>
            </a:pPr>
            <a:r>
              <a:rPr lang="ru-RU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Arial" panose="020B0604020202020204" pitchFamily="34" charset="0"/>
              </a:rPr>
              <a:t>Объем работ, выполненных по виду деятельности </a:t>
            </a:r>
          </a:p>
          <a:p>
            <a:pPr algn="ctr">
              <a:defRPr/>
            </a:pPr>
            <a:r>
              <a:rPr lang="ru-RU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Arial" panose="020B0604020202020204" pitchFamily="34" charset="0"/>
              </a:rPr>
              <a:t>"Строительство", трлн руб. (Росстат)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338897" y="5703455"/>
            <a:ext cx="39058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В текущих ценах</a:t>
            </a:r>
          </a:p>
          <a:p>
            <a:r>
              <a:rPr lang="ru-RU" b="1" dirty="0">
                <a:solidFill>
                  <a:srgbClr val="C00000"/>
                </a:solidFill>
              </a:rPr>
              <a:t>В приведении к ценам 2005 года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835696" y="5860871"/>
            <a:ext cx="360040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835696" y="6158246"/>
            <a:ext cx="360040" cy="144016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7727A8D3-F6E5-4AAF-ABA5-3609E8C11B7B}"/>
              </a:ext>
            </a:extLst>
          </p:cNvPr>
          <p:cNvGraphicFramePr>
            <a:graphicFrameLocks/>
          </p:cNvGraphicFramePr>
          <p:nvPr/>
        </p:nvGraphicFramePr>
        <p:xfrm>
          <a:off x="307378" y="1723151"/>
          <a:ext cx="8585102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B06B58F-99CF-468D-9E65-8C653362AB34}"/>
              </a:ext>
            </a:extLst>
          </p:cNvPr>
          <p:cNvSpPr txBox="1">
            <a:spLocks/>
          </p:cNvSpPr>
          <p:nvPr/>
        </p:nvSpPr>
        <p:spPr bwMode="auto">
          <a:xfrm>
            <a:off x="175470" y="59122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Справочная информация 1</a:t>
            </a:r>
          </a:p>
        </p:txBody>
      </p:sp>
    </p:spTree>
    <p:extLst>
      <p:ext uri="{BB962C8B-B14F-4D97-AF65-F5344CB8AC3E}">
        <p14:creationId xmlns:p14="http://schemas.microsoft.com/office/powerpoint/2010/main" val="361793268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78351" y="6427880"/>
            <a:ext cx="2133600" cy="365125"/>
          </a:xfrm>
        </p:spPr>
        <p:txBody>
          <a:bodyPr/>
          <a:lstStyle/>
          <a:p>
            <a:pPr>
              <a:defRPr/>
            </a:pPr>
            <a:fld id="{683A721E-FD57-4065-A2A2-12CE202D0B49}" type="slidenum">
              <a:rPr lang="ru-RU" smtClean="0">
                <a:solidFill>
                  <a:srgbClr val="002060"/>
                </a:solidFill>
              </a:rPr>
              <a:pPr>
                <a:defRPr/>
              </a:pPr>
              <a:t>54</a:t>
            </a:fld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9511" y="677794"/>
            <a:ext cx="85324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chemeClr val="tx2"/>
                </a:solidFill>
              </a:rPr>
              <a:t>Структура работ, выполненных по виду деятельности «Строительство» в 2019 году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71800" y="1591251"/>
            <a:ext cx="266429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chemeClr val="tx2"/>
                </a:solidFill>
                <a:latin typeface="+mn-lt"/>
              </a:rPr>
              <a:t>Данные Росстата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15816" y="1935322"/>
            <a:ext cx="28875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tx2"/>
                </a:solidFill>
              </a:rPr>
              <a:t>(всего 9,13 трлн руб.)</a:t>
            </a: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D8F72A4A-7CA0-4628-945E-1BE87696D57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6749587"/>
              </p:ext>
            </p:extLst>
          </p:nvPr>
        </p:nvGraphicFramePr>
        <p:xfrm>
          <a:off x="251520" y="2266845"/>
          <a:ext cx="8892479" cy="4199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6A95B1F9-1B45-43CD-8BE6-DD675B2D4081}"/>
              </a:ext>
            </a:extLst>
          </p:cNvPr>
          <p:cNvSpPr txBox="1">
            <a:spLocks/>
          </p:cNvSpPr>
          <p:nvPr/>
        </p:nvSpPr>
        <p:spPr bwMode="auto">
          <a:xfrm>
            <a:off x="200807" y="54440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Справочная информация 2</a:t>
            </a:r>
          </a:p>
        </p:txBody>
      </p:sp>
    </p:spTree>
    <p:extLst>
      <p:ext uri="{BB962C8B-B14F-4D97-AF65-F5344CB8AC3E}">
        <p14:creationId xmlns:p14="http://schemas.microsoft.com/office/powerpoint/2010/main" val="277235564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705416" y="6356349"/>
            <a:ext cx="2133600" cy="365125"/>
          </a:xfrm>
        </p:spPr>
        <p:txBody>
          <a:bodyPr/>
          <a:lstStyle/>
          <a:p>
            <a:pPr>
              <a:defRPr/>
            </a:pPr>
            <a:fld id="{683A721E-FD57-4065-A2A2-12CE202D0B49}" type="slidenum">
              <a:rPr lang="ru-RU" sz="1400" smtClean="0">
                <a:solidFill>
                  <a:schemeClr val="tx1"/>
                </a:solidFill>
              </a:rPr>
              <a:pPr>
                <a:defRPr/>
              </a:pPr>
              <a:t>55</a:t>
            </a:fld>
            <a:endParaRPr lang="ru-RU" sz="1400" dirty="0">
              <a:solidFill>
                <a:schemeClr val="tx1"/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722800"/>
              </p:ext>
            </p:extLst>
          </p:nvPr>
        </p:nvGraphicFramePr>
        <p:xfrm>
          <a:off x="215515" y="1595815"/>
          <a:ext cx="8748975" cy="47605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9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77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38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0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38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38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15559">
                <a:tc>
                  <a:txBody>
                    <a:bodyPr/>
                    <a:lstStyle/>
                    <a:p>
                      <a:r>
                        <a:rPr lang="ru-RU" sz="1800" dirty="0"/>
                        <a:t>Наименование показателей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Ед. изм.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1988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1990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5853">
                <a:tc>
                  <a:txBody>
                    <a:bodyPr/>
                    <a:lstStyle/>
                    <a:p>
                      <a:r>
                        <a:rPr lang="ru-RU" sz="1800" b="1" dirty="0"/>
                        <a:t>Всего жилищный фонд, в т.ч.: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Млн</a:t>
                      </a:r>
                      <a:r>
                        <a:rPr lang="ru-RU" sz="1600" baseline="0" dirty="0"/>
                        <a:t> кв. м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2320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2425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3288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rgbClr val="C00000"/>
                          </a:solidFill>
                        </a:rPr>
                        <a:t>3848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0847">
                <a:tc>
                  <a:txBody>
                    <a:bodyPr/>
                    <a:lstStyle/>
                    <a:p>
                      <a:r>
                        <a:rPr lang="ru-RU" sz="1800" b="1" dirty="0"/>
                        <a:t>Государственный и муниципальный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- </a:t>
                      </a:r>
                      <a:r>
                        <a:rPr lang="en-US" sz="1600" dirty="0"/>
                        <a:t>“</a:t>
                      </a:r>
                      <a:r>
                        <a:rPr lang="ru-RU" sz="1600" dirty="0"/>
                        <a:t> 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1674 (72,2%)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1622 (66,9%)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444 (13,5%)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rgbClr val="C00000"/>
                          </a:solidFill>
                        </a:rPr>
                        <a:t>285</a:t>
                      </a:r>
                    </a:p>
                    <a:p>
                      <a:pPr algn="ctr"/>
                      <a:r>
                        <a:rPr lang="ru-RU" sz="1800" dirty="0">
                          <a:solidFill>
                            <a:srgbClr val="C00000"/>
                          </a:solidFill>
                        </a:rPr>
                        <a:t>(7,5%)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0847">
                <a:tc>
                  <a:txBody>
                    <a:bodyPr/>
                    <a:lstStyle/>
                    <a:p>
                      <a:r>
                        <a:rPr lang="ru-RU" sz="1800" b="1" dirty="0"/>
                        <a:t>Частный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- </a:t>
                      </a:r>
                      <a:r>
                        <a:rPr lang="en-US" sz="1600" dirty="0"/>
                        <a:t>“</a:t>
                      </a:r>
                      <a:r>
                        <a:rPr lang="ru-RU" sz="1600" dirty="0"/>
                        <a:t> 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634 (27,3%)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791 (32,6%)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</a:t>
                      </a:r>
                      <a:r>
                        <a:rPr lang="ru-RU" sz="1800" dirty="0"/>
                        <a:t>838 (86,3%)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rgbClr val="C00000"/>
                          </a:solidFill>
                        </a:rPr>
                        <a:t>3532</a:t>
                      </a:r>
                    </a:p>
                    <a:p>
                      <a:pPr algn="ctr"/>
                      <a:r>
                        <a:rPr lang="ru-RU" sz="1800" dirty="0">
                          <a:solidFill>
                            <a:srgbClr val="C00000"/>
                          </a:solidFill>
                        </a:rPr>
                        <a:t>(91,8%)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27429">
                <a:tc>
                  <a:txBody>
                    <a:bodyPr/>
                    <a:lstStyle/>
                    <a:p>
                      <a:r>
                        <a:rPr lang="ru-RU" sz="1800" b="1" dirty="0"/>
                        <a:t>Прочий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- </a:t>
                      </a:r>
                      <a:r>
                        <a:rPr lang="en-US" sz="1600" dirty="0"/>
                        <a:t>“</a:t>
                      </a:r>
                      <a:r>
                        <a:rPr lang="ru-RU" sz="1600" dirty="0"/>
                        <a:t> 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12 </a:t>
                      </a:r>
                      <a:br>
                        <a:rPr lang="ru-RU" sz="1800" dirty="0"/>
                      </a:br>
                      <a:r>
                        <a:rPr lang="ru-RU" sz="1800" dirty="0"/>
                        <a:t>(0,5%)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12 </a:t>
                      </a:r>
                    </a:p>
                    <a:p>
                      <a:pPr algn="ctr"/>
                      <a:r>
                        <a:rPr lang="ru-RU" sz="1800" dirty="0"/>
                        <a:t>(0,5%)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6</a:t>
                      </a:r>
                      <a:br>
                        <a:rPr lang="ru-RU" sz="1800" dirty="0"/>
                      </a:br>
                      <a:r>
                        <a:rPr lang="ru-RU" sz="1800" dirty="0"/>
                        <a:t>(0,2%)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rgbClr val="C00000"/>
                          </a:solidFill>
                        </a:rPr>
                        <a:t>31</a:t>
                      </a:r>
                    </a:p>
                    <a:p>
                      <a:pPr algn="ctr"/>
                      <a:r>
                        <a:rPr lang="ru-RU" sz="1800" dirty="0">
                          <a:solidFill>
                            <a:srgbClr val="C00000"/>
                          </a:solidFill>
                        </a:rPr>
                        <a:t>(0,8%)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Заголовок 1"/>
          <p:cNvSpPr txBox="1">
            <a:spLocks/>
          </p:cNvSpPr>
          <p:nvPr/>
        </p:nvSpPr>
        <p:spPr bwMode="auto">
          <a:xfrm>
            <a:off x="171637" y="1058732"/>
            <a:ext cx="8658963" cy="372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1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Структура жилищного фонда по формам собственности (Росстат)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05526" y="582800"/>
            <a:ext cx="8082898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3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Сфера ЖКХ и структура жилищного фонда</a:t>
            </a:r>
            <a:endParaRPr lang="ru-RU" sz="2300" b="1" dirty="0">
              <a:solidFill>
                <a:schemeClr val="tx2"/>
              </a:solidFill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6A515DEE-CB43-4A86-9E7E-E56F4A83BAA2}"/>
              </a:ext>
            </a:extLst>
          </p:cNvPr>
          <p:cNvSpPr txBox="1">
            <a:spLocks/>
          </p:cNvSpPr>
          <p:nvPr/>
        </p:nvSpPr>
        <p:spPr bwMode="auto">
          <a:xfrm>
            <a:off x="201926" y="150195"/>
            <a:ext cx="8658963" cy="412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Справочная информация 3</a:t>
            </a:r>
          </a:p>
        </p:txBody>
      </p:sp>
    </p:spTree>
    <p:extLst>
      <p:ext uri="{BB962C8B-B14F-4D97-AF65-F5344CB8AC3E}">
        <p14:creationId xmlns:p14="http://schemas.microsoft.com/office/powerpoint/2010/main" val="254277948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32440" y="6356350"/>
            <a:ext cx="452735" cy="501650"/>
          </a:xfrm>
        </p:spPr>
        <p:txBody>
          <a:bodyPr/>
          <a:lstStyle/>
          <a:p>
            <a:pPr>
              <a:defRPr/>
            </a:pPr>
            <a:fld id="{683A721E-FD57-4065-A2A2-12CE202D0B49}" type="slidenum">
              <a:rPr lang="ru-RU" smtClean="0">
                <a:solidFill>
                  <a:srgbClr val="002060"/>
                </a:solidFill>
              </a:rPr>
              <a:pPr>
                <a:defRPr/>
              </a:pPr>
              <a:t>56</a:t>
            </a:fld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040743"/>
            <a:ext cx="914399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900" b="1" dirty="0">
                <a:solidFill>
                  <a:srgbClr val="FF0000"/>
                </a:solidFill>
              </a:rPr>
              <a:t>Темпы роста индивидуального жилищного строительства многократно превышают общие темпы роста жилищного строительства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43608" y="1817899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900" b="1" dirty="0">
                <a:solidFill>
                  <a:srgbClr val="0000CC"/>
                </a:solidFill>
              </a:rPr>
              <a:t>Индексы ввода в эксплуатацию жилых домов по годам </a:t>
            </a:r>
          </a:p>
          <a:p>
            <a:pPr algn="ctr"/>
            <a:r>
              <a:rPr lang="ru-RU" sz="1600" b="1" dirty="0">
                <a:solidFill>
                  <a:srgbClr val="0000CC"/>
                </a:solidFill>
              </a:rPr>
              <a:t>(показатели 1990 года приняты за 100%)</a:t>
            </a:r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2596172"/>
              </p:ext>
            </p:extLst>
          </p:nvPr>
        </p:nvGraphicFramePr>
        <p:xfrm>
          <a:off x="199428" y="2492896"/>
          <a:ext cx="8944571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911F68A0-F5FD-473D-9AEA-3A91C99CDEBA}"/>
              </a:ext>
            </a:extLst>
          </p:cNvPr>
          <p:cNvSpPr txBox="1">
            <a:spLocks/>
          </p:cNvSpPr>
          <p:nvPr/>
        </p:nvSpPr>
        <p:spPr bwMode="auto">
          <a:xfrm>
            <a:off x="179511" y="116632"/>
            <a:ext cx="8805664" cy="56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Справочная информация 4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F76047F0-2CF5-49B7-9F78-BE35065C38E5}"/>
              </a:ext>
            </a:extLst>
          </p:cNvPr>
          <p:cNvSpPr/>
          <p:nvPr/>
        </p:nvSpPr>
        <p:spPr>
          <a:xfrm>
            <a:off x="333872" y="589631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Жилищное строительство</a:t>
            </a:r>
            <a:endParaRPr lang="ru-RU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9700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98F2588-D4C9-43DB-B01F-774D372AB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14185" y="6309320"/>
            <a:ext cx="2133600" cy="365125"/>
          </a:xfrm>
        </p:spPr>
        <p:txBody>
          <a:bodyPr/>
          <a:lstStyle/>
          <a:p>
            <a:pPr>
              <a:defRPr/>
            </a:pPr>
            <a:fld id="{683A721E-FD57-4065-A2A2-12CE202D0B49}" type="slidenum">
              <a:rPr lang="ru-RU" smtClean="0">
                <a:solidFill>
                  <a:srgbClr val="002060"/>
                </a:solidFill>
              </a:rPr>
              <a:pPr>
                <a:defRPr/>
              </a:pPr>
              <a:t>57</a:t>
            </a:fld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630B6F0D-93D7-4A52-B10F-7CEC283AC024}"/>
              </a:ext>
            </a:extLst>
          </p:cNvPr>
          <p:cNvGraphicFramePr>
            <a:graphicFrameLocks/>
          </p:cNvGraphicFramePr>
          <p:nvPr/>
        </p:nvGraphicFramePr>
        <p:xfrm>
          <a:off x="0" y="1610307"/>
          <a:ext cx="4139952" cy="40299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4F9DE309-7479-4007-83B5-B5826DEE7B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2225332"/>
              </p:ext>
            </p:extLst>
          </p:nvPr>
        </p:nvGraphicFramePr>
        <p:xfrm>
          <a:off x="4211960" y="1725342"/>
          <a:ext cx="4680522" cy="36478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81962">
                  <a:extLst>
                    <a:ext uri="{9D8B030D-6E8A-4147-A177-3AD203B41FA5}">
                      <a16:colId xmlns:a16="http://schemas.microsoft.com/office/drawing/2014/main" val="1844943527"/>
                    </a:ext>
                  </a:extLst>
                </a:gridCol>
                <a:gridCol w="799520">
                  <a:extLst>
                    <a:ext uri="{9D8B030D-6E8A-4147-A177-3AD203B41FA5}">
                      <a16:colId xmlns:a16="http://schemas.microsoft.com/office/drawing/2014/main" val="3004529288"/>
                    </a:ext>
                  </a:extLst>
                </a:gridCol>
                <a:gridCol w="799520">
                  <a:extLst>
                    <a:ext uri="{9D8B030D-6E8A-4147-A177-3AD203B41FA5}">
                      <a16:colId xmlns:a16="http://schemas.microsoft.com/office/drawing/2014/main" val="3795947057"/>
                    </a:ext>
                  </a:extLst>
                </a:gridCol>
                <a:gridCol w="799520">
                  <a:extLst>
                    <a:ext uri="{9D8B030D-6E8A-4147-A177-3AD203B41FA5}">
                      <a16:colId xmlns:a16="http://schemas.microsoft.com/office/drawing/2014/main" val="3388001912"/>
                    </a:ext>
                  </a:extLst>
                </a:gridCol>
              </a:tblGrid>
              <a:tr h="343859">
                <a:tc rowSpan="2"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Категория земель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</a:rPr>
                        <a:t>доля,%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</a:rPr>
                        <a:t>площадь, тыс. га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52926233"/>
                  </a:ext>
                </a:extLst>
              </a:tr>
              <a:tr h="3453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</a:rPr>
                        <a:t>всего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</a:rPr>
                        <a:t>частная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3167704"/>
                  </a:ext>
                </a:extLst>
              </a:tr>
              <a:tr h="34530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Лесной фонд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65,6</a:t>
                      </a:r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solidFill>
                            <a:srgbClr val="C00000"/>
                          </a:solidFill>
                          <a:effectLst/>
                        </a:rPr>
                        <a:t>1121928</a:t>
                      </a:r>
                      <a:endParaRPr lang="ru-RU" sz="1400" b="1" i="0" u="none" strike="noStrike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solidFill>
                            <a:srgbClr val="C00000"/>
                          </a:solidFill>
                          <a:effectLst/>
                        </a:rPr>
                        <a:t>0,5</a:t>
                      </a:r>
                      <a:endParaRPr lang="ru-RU" sz="1400" b="1" i="0" u="none" strike="noStrike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8650711"/>
                  </a:ext>
                </a:extLst>
              </a:tr>
              <a:tr h="541606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Сельхозназначения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22,6</a:t>
                      </a:r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386135,8</a:t>
                      </a:r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solidFill>
                            <a:srgbClr val="C00000"/>
                          </a:solidFill>
                          <a:effectLst/>
                        </a:rPr>
                        <a:t>128336,7</a:t>
                      </a:r>
                      <a:endParaRPr lang="ru-RU" sz="1400" b="1" i="0" u="none" strike="noStrike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090523"/>
                  </a:ext>
                </a:extLst>
              </a:tr>
              <a:tr h="34530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Земли запаса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solidFill>
                            <a:srgbClr val="C00000"/>
                          </a:solidFill>
                          <a:effectLst/>
                        </a:rPr>
                        <a:t>5,3</a:t>
                      </a:r>
                      <a:endParaRPr lang="ru-RU" sz="1400" b="1" i="0" u="none" strike="noStrike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90864,6</a:t>
                      </a:r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solidFill>
                            <a:srgbClr val="C00000"/>
                          </a:solidFill>
                          <a:effectLst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742820"/>
                  </a:ext>
                </a:extLst>
              </a:tr>
              <a:tr h="34530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Особо охраняемые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2,7</a:t>
                      </a:r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46065,8</a:t>
                      </a:r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11,2</a:t>
                      </a:r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52095"/>
                  </a:ext>
                </a:extLst>
              </a:tr>
              <a:tr h="34530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Водный фонд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1,6</a:t>
                      </a:r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28044,5</a:t>
                      </a:r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0,8</a:t>
                      </a:r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256286"/>
                  </a:ext>
                </a:extLst>
              </a:tr>
              <a:tr h="34530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Промышленные и др.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16898,9</a:t>
                      </a:r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211,4</a:t>
                      </a:r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53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Населенные пункты,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1,2</a:t>
                      </a:r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19886,9</a:t>
                      </a:r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4411,1</a:t>
                      </a:r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3087775"/>
                  </a:ext>
                </a:extLst>
              </a:tr>
              <a:tr h="345301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u="none" strike="noStrike" dirty="0">
                          <a:effectLst/>
                        </a:rPr>
                        <a:t>в</a:t>
                      </a:r>
                      <a:r>
                        <a:rPr lang="ru-RU" sz="1600" b="1" u="none" strike="noStrike" baseline="0" dirty="0">
                          <a:effectLst/>
                        </a:rPr>
                        <a:t> т.ч. застройка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0,21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3470,0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8" name="Заголовок 2">
            <a:extLst>
              <a:ext uri="{FF2B5EF4-FFF2-40B4-BE49-F238E27FC236}">
                <a16:creationId xmlns:a16="http://schemas.microsoft.com/office/drawing/2014/main" id="{DDE9D1E5-4849-449D-AC50-C9010DDB4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06" y="1007889"/>
            <a:ext cx="8841669" cy="60241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2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Распределение</a:t>
            </a:r>
            <a:r>
              <a:rPr lang="ru-RU" sz="20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использования земельного фонда России</a:t>
            </a: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DFC33DD7-04F6-4B48-9B29-565C12C7ABE9}"/>
              </a:ext>
            </a:extLst>
          </p:cNvPr>
          <p:cNvSpPr txBox="1">
            <a:spLocks/>
          </p:cNvSpPr>
          <p:nvPr/>
        </p:nvSpPr>
        <p:spPr bwMode="auto">
          <a:xfrm>
            <a:off x="179511" y="75376"/>
            <a:ext cx="8805664" cy="602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Справочная информация 5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A29593F-7A65-4E6D-B8AA-41EE5EDF8F3D}"/>
              </a:ext>
            </a:extLst>
          </p:cNvPr>
          <p:cNvSpPr/>
          <p:nvPr/>
        </p:nvSpPr>
        <p:spPr>
          <a:xfrm>
            <a:off x="333871" y="613137"/>
            <a:ext cx="84139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Градостроительное обеспечение жилой застройки</a:t>
            </a:r>
            <a:endParaRPr lang="ru-RU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740701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49C8AF5-93BA-4FD9-9AC8-27FB6454E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3A721E-FD57-4065-A2A2-12CE202D0B49}" type="slidenum">
              <a:rPr lang="ru-RU" smtClean="0">
                <a:solidFill>
                  <a:schemeClr val="tx1"/>
                </a:solidFill>
              </a:rPr>
              <a:pPr>
                <a:defRPr/>
              </a:pPr>
              <a:t>58</a:t>
            </a:fld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D4D3CDE8-C989-4966-866A-0B352A04A7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3217454"/>
              </p:ext>
            </p:extLst>
          </p:nvPr>
        </p:nvGraphicFramePr>
        <p:xfrm>
          <a:off x="185716" y="3136746"/>
          <a:ext cx="8712968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>
                  <a:extLst>
                    <a:ext uri="{9D8B030D-6E8A-4147-A177-3AD203B41FA5}">
                      <a16:colId xmlns:a16="http://schemas.microsoft.com/office/drawing/2014/main" val="3284200477"/>
                    </a:ext>
                  </a:extLst>
                </a:gridCol>
                <a:gridCol w="1289940">
                  <a:extLst>
                    <a:ext uri="{9D8B030D-6E8A-4147-A177-3AD203B41FA5}">
                      <a16:colId xmlns:a16="http://schemas.microsoft.com/office/drawing/2014/main" val="1837020925"/>
                    </a:ext>
                  </a:extLst>
                </a:gridCol>
                <a:gridCol w="1878412">
                  <a:extLst>
                    <a:ext uri="{9D8B030D-6E8A-4147-A177-3AD203B41FA5}">
                      <a16:colId xmlns:a16="http://schemas.microsoft.com/office/drawing/2014/main" val="1584661674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1998040768"/>
                    </a:ext>
                  </a:extLst>
                </a:gridCol>
              </a:tblGrid>
              <a:tr h="330039">
                <a:tc>
                  <a:txBody>
                    <a:bodyPr/>
                    <a:lstStyle/>
                    <a:p>
                      <a:r>
                        <a:rPr lang="ru-RU" sz="1800" b="1" dirty="0"/>
                        <a:t>Размерность городов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/>
                        <a:t>Количество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/>
                        <a:t>Доля комфортных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/>
                        <a:t>Средний индекс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2569485"/>
                  </a:ext>
                </a:extLst>
              </a:tr>
              <a:tr h="303780">
                <a:tc>
                  <a:txBody>
                    <a:bodyPr/>
                    <a:lstStyle/>
                    <a:p>
                      <a:r>
                        <a:rPr lang="ru-RU" sz="1800" b="1" dirty="0"/>
                        <a:t>Крупнейшие (от 1 млн чел.)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15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53%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183</a:t>
                      </a:r>
                      <a:endParaRPr lang="ru-RU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6405643"/>
                  </a:ext>
                </a:extLst>
              </a:tr>
              <a:tr h="303780">
                <a:tc>
                  <a:txBody>
                    <a:bodyPr/>
                    <a:lstStyle/>
                    <a:p>
                      <a:r>
                        <a:rPr lang="ru-RU" sz="1800" b="1" dirty="0"/>
                        <a:t>Крупные (250 тыс. – 1 млн чел.)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63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63%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186</a:t>
                      </a:r>
                      <a:endParaRPr lang="ru-RU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0957408"/>
                  </a:ext>
                </a:extLst>
              </a:tr>
              <a:tr h="303780">
                <a:tc>
                  <a:txBody>
                    <a:bodyPr/>
                    <a:lstStyle/>
                    <a:p>
                      <a:r>
                        <a:rPr lang="ru-RU" sz="1800" b="1" dirty="0"/>
                        <a:t>Большие (100 – 250 тыс. чел.)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93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47%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182</a:t>
                      </a:r>
                      <a:endParaRPr lang="ru-RU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1341884"/>
                  </a:ext>
                </a:extLst>
              </a:tr>
              <a:tr h="303780">
                <a:tc>
                  <a:txBody>
                    <a:bodyPr/>
                    <a:lstStyle/>
                    <a:p>
                      <a:r>
                        <a:rPr lang="ru-RU" sz="1800" b="1" dirty="0"/>
                        <a:t>Средние (50-100 тыс. чел.)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153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42%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175</a:t>
                      </a:r>
                      <a:endParaRPr lang="ru-RU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3101469"/>
                  </a:ext>
                </a:extLst>
              </a:tr>
              <a:tr h="303780">
                <a:tc>
                  <a:txBody>
                    <a:bodyPr/>
                    <a:lstStyle/>
                    <a:p>
                      <a:r>
                        <a:rPr lang="ru-RU" sz="1800" b="1" dirty="0"/>
                        <a:t>Малые (25-50 тыс. чел.)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253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27%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171</a:t>
                      </a:r>
                      <a:endParaRPr lang="ru-RU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909495"/>
                  </a:ext>
                </a:extLst>
              </a:tr>
              <a:tr h="303780">
                <a:tc>
                  <a:txBody>
                    <a:bodyPr/>
                    <a:lstStyle/>
                    <a:p>
                      <a:r>
                        <a:rPr lang="ru-RU" sz="1800" b="1" dirty="0"/>
                        <a:t>Малые (5-25 тыс. чел.)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494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14%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163</a:t>
                      </a:r>
                      <a:endParaRPr lang="ru-RU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0854248"/>
                  </a:ext>
                </a:extLst>
              </a:tr>
              <a:tr h="303780">
                <a:tc>
                  <a:txBody>
                    <a:bodyPr/>
                    <a:lstStyle/>
                    <a:p>
                      <a:r>
                        <a:rPr lang="ru-RU" sz="1800" b="1" dirty="0"/>
                        <a:t>Малые (до 5 тыс. чел.)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44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14%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160</a:t>
                      </a:r>
                      <a:endParaRPr lang="ru-RU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8521360"/>
                  </a:ext>
                </a:extLst>
              </a:tr>
            </a:tbl>
          </a:graphicData>
        </a:graphic>
      </p:graphicFrame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CEAF7C9C-5B7D-4D5C-843C-2377DD07D51C}"/>
              </a:ext>
            </a:extLst>
          </p:cNvPr>
          <p:cNvSpPr txBox="1">
            <a:spLocks/>
          </p:cNvSpPr>
          <p:nvPr/>
        </p:nvSpPr>
        <p:spPr bwMode="auto">
          <a:xfrm>
            <a:off x="185716" y="0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Справочная информация 6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1498B6F2-11E2-40AD-9C29-35B22625A043}"/>
              </a:ext>
            </a:extLst>
          </p:cNvPr>
          <p:cNvSpPr/>
          <p:nvPr/>
        </p:nvSpPr>
        <p:spPr>
          <a:xfrm>
            <a:off x="333872" y="511470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Комфортная городская среда и развитие ЖКХ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BD86239-A9B6-4439-A801-6322FD1AF3B9}"/>
              </a:ext>
            </a:extLst>
          </p:cNvPr>
          <p:cNvSpPr/>
          <p:nvPr/>
        </p:nvSpPr>
        <p:spPr>
          <a:xfrm>
            <a:off x="333872" y="885910"/>
            <a:ext cx="83529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Методика расчета индекса качества городской среды</a:t>
            </a:r>
            <a:endParaRPr lang="ru-RU" sz="2200" b="1" dirty="0">
              <a:solidFill>
                <a:srgbClr val="0000CC"/>
              </a:solidFill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C1361554-F1A3-439B-B93D-50BA03AB36F2}"/>
              </a:ext>
            </a:extLst>
          </p:cNvPr>
          <p:cNvSpPr/>
          <p:nvPr/>
        </p:nvSpPr>
        <p:spPr>
          <a:xfrm>
            <a:off x="444072" y="1619349"/>
            <a:ext cx="1136231" cy="4633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/>
              <a:t>Жилье и дворы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248F1BA2-3F9C-4AF3-A149-E1D3F36B9104}"/>
              </a:ext>
            </a:extLst>
          </p:cNvPr>
          <p:cNvSpPr/>
          <p:nvPr/>
        </p:nvSpPr>
        <p:spPr>
          <a:xfrm>
            <a:off x="1691679" y="1613528"/>
            <a:ext cx="1136231" cy="4784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/>
              <a:t>Озеленение 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A7F4E58C-575F-430E-8C71-0DE6D46550C5}"/>
              </a:ext>
            </a:extLst>
          </p:cNvPr>
          <p:cNvSpPr/>
          <p:nvPr/>
        </p:nvSpPr>
        <p:spPr>
          <a:xfrm>
            <a:off x="2994388" y="1613528"/>
            <a:ext cx="1164734" cy="4794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50" b="1" dirty="0"/>
              <a:t>Общественная инфраструктура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5BFD96B-0D8D-487E-8954-8D709B741B88}"/>
              </a:ext>
            </a:extLst>
          </p:cNvPr>
          <p:cNvSpPr txBox="1"/>
          <p:nvPr/>
        </p:nvSpPr>
        <p:spPr>
          <a:xfrm>
            <a:off x="398219" y="1264759"/>
            <a:ext cx="1855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Пространства</a:t>
            </a:r>
            <a:r>
              <a:rPr lang="ru-RU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1C01FB1-6D9C-41F4-B554-FC7B3E29AF18}"/>
              </a:ext>
            </a:extLst>
          </p:cNvPr>
          <p:cNvSpPr txBox="1"/>
          <p:nvPr/>
        </p:nvSpPr>
        <p:spPr>
          <a:xfrm>
            <a:off x="4880193" y="1256495"/>
            <a:ext cx="1342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Критерии</a:t>
            </a:r>
            <a:r>
              <a:rPr lang="ru-RU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A714F6ED-CCEA-40ED-BA40-D4A3553616CA}"/>
              </a:ext>
            </a:extLst>
          </p:cNvPr>
          <p:cNvSpPr/>
          <p:nvPr/>
        </p:nvSpPr>
        <p:spPr>
          <a:xfrm>
            <a:off x="444071" y="2180636"/>
            <a:ext cx="1136231" cy="44864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50" b="1" dirty="0"/>
              <a:t>Досуговая инфраструктура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397BEB4A-1002-4055-8250-0074A8100ACD}"/>
              </a:ext>
            </a:extLst>
          </p:cNvPr>
          <p:cNvSpPr/>
          <p:nvPr/>
        </p:nvSpPr>
        <p:spPr>
          <a:xfrm>
            <a:off x="1691680" y="2190007"/>
            <a:ext cx="1136230" cy="4392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50" b="1" dirty="0"/>
              <a:t>Улично-дорожная сеть</a:t>
            </a: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A533CD7A-741C-4009-8B76-B917EBBA31E8}"/>
              </a:ext>
            </a:extLst>
          </p:cNvPr>
          <p:cNvSpPr/>
          <p:nvPr/>
        </p:nvSpPr>
        <p:spPr>
          <a:xfrm>
            <a:off x="2998001" y="2166370"/>
            <a:ext cx="1161121" cy="4629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50" b="1" dirty="0"/>
              <a:t>Общегородское пространство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B702BB4A-7DBD-4089-BA8D-0346ED371637}"/>
              </a:ext>
            </a:extLst>
          </p:cNvPr>
          <p:cNvSpPr/>
          <p:nvPr/>
        </p:nvSpPr>
        <p:spPr>
          <a:xfrm>
            <a:off x="5014387" y="1613529"/>
            <a:ext cx="1125975" cy="4691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/>
              <a:t>Безопасность</a:t>
            </a: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EE66C536-A056-485A-8589-1DDDAB21EA42}"/>
              </a:ext>
            </a:extLst>
          </p:cNvPr>
          <p:cNvSpPr/>
          <p:nvPr/>
        </p:nvSpPr>
        <p:spPr>
          <a:xfrm>
            <a:off x="6362951" y="1624033"/>
            <a:ext cx="1125975" cy="45862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50" b="1" dirty="0"/>
              <a:t>Комфортность</a:t>
            </a:r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1E65C2FC-15D5-4654-96CB-29A84D1BB05B}"/>
              </a:ext>
            </a:extLst>
          </p:cNvPr>
          <p:cNvSpPr/>
          <p:nvPr/>
        </p:nvSpPr>
        <p:spPr>
          <a:xfrm>
            <a:off x="7665661" y="1627398"/>
            <a:ext cx="1125974" cy="4349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50" b="1" dirty="0"/>
              <a:t>Экологичность</a:t>
            </a:r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BAA28DC1-EEA6-426C-93C7-FB2C20740369}"/>
              </a:ext>
            </a:extLst>
          </p:cNvPr>
          <p:cNvSpPr/>
          <p:nvPr/>
        </p:nvSpPr>
        <p:spPr>
          <a:xfrm>
            <a:off x="5014388" y="2192536"/>
            <a:ext cx="1125974" cy="43674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50" b="1" dirty="0"/>
              <a:t>Идентичность и разнообразие</a:t>
            </a:r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B859BB42-DF4C-4815-8952-E46F90E168AA}"/>
              </a:ext>
            </a:extLst>
          </p:cNvPr>
          <p:cNvSpPr/>
          <p:nvPr/>
        </p:nvSpPr>
        <p:spPr>
          <a:xfrm>
            <a:off x="6372200" y="2190008"/>
            <a:ext cx="1125974" cy="43674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50" b="1" dirty="0"/>
              <a:t>Современность</a:t>
            </a:r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D017E757-7A6B-4930-9887-B5B2369FFF3D}"/>
              </a:ext>
            </a:extLst>
          </p:cNvPr>
          <p:cNvSpPr/>
          <p:nvPr/>
        </p:nvSpPr>
        <p:spPr>
          <a:xfrm>
            <a:off x="7665661" y="2170477"/>
            <a:ext cx="1125974" cy="4478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50" b="1" dirty="0"/>
              <a:t>Эффективность управления</a:t>
            </a:r>
          </a:p>
        </p:txBody>
      </p:sp>
      <p:sp>
        <p:nvSpPr>
          <p:cNvPr id="45" name="Знак умножения 44">
            <a:extLst>
              <a:ext uri="{FF2B5EF4-FFF2-40B4-BE49-F238E27FC236}">
                <a16:creationId xmlns:a16="http://schemas.microsoft.com/office/drawing/2014/main" id="{D2DEC004-9FA7-4746-8C6C-B810DDF7E893}"/>
              </a:ext>
            </a:extLst>
          </p:cNvPr>
          <p:cNvSpPr/>
          <p:nvPr/>
        </p:nvSpPr>
        <p:spPr>
          <a:xfrm>
            <a:off x="4240987" y="1804054"/>
            <a:ext cx="662025" cy="604372"/>
          </a:xfrm>
          <a:prstGeom prst="mathMultiply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id="{34A98CE6-9FDD-4470-95B6-B39FD5F469D8}"/>
              </a:ext>
            </a:extLst>
          </p:cNvPr>
          <p:cNvSpPr/>
          <p:nvPr/>
        </p:nvSpPr>
        <p:spPr>
          <a:xfrm>
            <a:off x="392853" y="2638656"/>
            <a:ext cx="83529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Результаты расчета индекса в 2019 году</a:t>
            </a:r>
            <a:endParaRPr lang="ru-RU" sz="2000" b="1" dirty="0">
              <a:solidFill>
                <a:srgbClr val="0000CC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74A48BD-F9DE-46C3-932B-ED6F1DDE9583}"/>
              </a:ext>
            </a:extLst>
          </p:cNvPr>
          <p:cNvSpPr txBox="1"/>
          <p:nvPr/>
        </p:nvSpPr>
        <p:spPr>
          <a:xfrm>
            <a:off x="156638" y="6062826"/>
            <a:ext cx="87420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solidFill>
                  <a:srgbClr val="C00000"/>
                </a:solidFill>
              </a:rPr>
              <a:t>Индекс качества городской среды стимулирует муниципальные органы на повышение комфортности среды и развитие ЖКХ</a:t>
            </a:r>
          </a:p>
        </p:txBody>
      </p:sp>
    </p:spTree>
    <p:extLst>
      <p:ext uri="{BB962C8B-B14F-4D97-AF65-F5344CB8AC3E}">
        <p14:creationId xmlns:p14="http://schemas.microsoft.com/office/powerpoint/2010/main" val="50205936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906126" y="6381328"/>
            <a:ext cx="2133600" cy="365125"/>
          </a:xfrm>
        </p:spPr>
        <p:txBody>
          <a:bodyPr/>
          <a:lstStyle/>
          <a:p>
            <a:pPr>
              <a:defRPr/>
            </a:pPr>
            <a:fld id="{683A721E-FD57-4065-A2A2-12CE202D0B49}" type="slidenum">
              <a:rPr lang="ru-RU" smtClean="0">
                <a:solidFill>
                  <a:schemeClr val="tx1"/>
                </a:solidFill>
              </a:rPr>
              <a:pPr>
                <a:defRPr/>
              </a:pPr>
              <a:t>59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1032" y="1340768"/>
            <a:ext cx="8495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00FF"/>
                </a:solidFill>
              </a:rPr>
              <a:t>Доля аварийного жилищного фонда составляет порядка 0,6-0,7% от общей площади всего жилищного фонда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4512" y="5733256"/>
            <a:ext cx="86679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solidFill>
                  <a:srgbClr val="C00000"/>
                </a:solidFill>
              </a:rPr>
              <a:t>В 2018-2019 годах произошло  снижение объемов расселяемого аварийного жилищного фонда, что требует внесения изменений в Национальный проект «Жилье и городская среда»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/>
        </p:nvGraphicFramePr>
        <p:xfrm>
          <a:off x="245019" y="2048654"/>
          <a:ext cx="8815214" cy="3682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394B5AA3-1203-4A68-A01C-FEA5FB4B418A}"/>
              </a:ext>
            </a:extLst>
          </p:cNvPr>
          <p:cNvSpPr txBox="1">
            <a:spLocks/>
          </p:cNvSpPr>
          <p:nvPr/>
        </p:nvSpPr>
        <p:spPr bwMode="auto">
          <a:xfrm>
            <a:off x="185716" y="109080"/>
            <a:ext cx="8854010" cy="554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Справочная информация 7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4A5EEB2-9579-4783-A341-8295BC2652BB}"/>
              </a:ext>
            </a:extLst>
          </p:cNvPr>
          <p:cNvSpPr/>
          <p:nvPr/>
        </p:nvSpPr>
        <p:spPr>
          <a:xfrm>
            <a:off x="333872" y="548680"/>
            <a:ext cx="83622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Энергоэффективность, реновация, реконструкция и капитальный ремонт жилищного фонда</a:t>
            </a:r>
            <a:endParaRPr lang="ru-RU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768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2">
            <a:extLst>
              <a:ext uri="{FF2B5EF4-FFF2-40B4-BE49-F238E27FC236}">
                <a16:creationId xmlns:a16="http://schemas.microsoft.com/office/drawing/2014/main" id="{519B7556-35AC-47B6-8E67-2B4E76C8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096" y="547392"/>
            <a:ext cx="8229600" cy="4778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tx2"/>
                </a:solidFill>
                <a:latin typeface="Arial" charset="0"/>
                <a:ea typeface="+mn-ea"/>
                <a:cs typeface="Arial" charset="0"/>
              </a:rPr>
              <a:t>Задачи Стратегии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BBDE353-0D55-4244-BB67-6304988A2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60432" y="6444476"/>
            <a:ext cx="432048" cy="390280"/>
          </a:xfrm>
        </p:spPr>
        <p:txBody>
          <a:bodyPr/>
          <a:lstStyle/>
          <a:p>
            <a:pPr>
              <a:defRPr/>
            </a:pPr>
            <a:fld id="{683A721E-FD57-4065-A2A2-12CE202D0B49}" type="slidenum">
              <a:rPr lang="ru-RU" sz="1400" smtClean="0">
                <a:solidFill>
                  <a:schemeClr val="tx1"/>
                </a:solidFill>
              </a:rPr>
              <a:pPr>
                <a:defRPr/>
              </a:pPr>
              <a:t>6</a:t>
            </a:fld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9A88BA-9C14-4FC1-BC19-34BD9D1FD69E}"/>
              </a:ext>
            </a:extLst>
          </p:cNvPr>
          <p:cNvSpPr txBox="1"/>
          <p:nvPr/>
        </p:nvSpPr>
        <p:spPr>
          <a:xfrm>
            <a:off x="251520" y="994856"/>
            <a:ext cx="8805664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tabLst>
                <a:tab pos="540385" algn="l"/>
              </a:tabLst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- </a:t>
            </a:r>
            <a:r>
              <a:rPr lang="ru-RU" sz="1700" b="1" dirty="0">
                <a:solidFill>
                  <a:schemeClr val="tx2"/>
                </a:solidFill>
              </a:rPr>
              <a:t>сбалансированное </a:t>
            </a:r>
            <a:r>
              <a:rPr lang="ru-RU" sz="1700" b="1" dirty="0">
                <a:solidFill>
                  <a:srgbClr val="C00000"/>
                </a:solidFill>
              </a:rPr>
              <a:t>повышение объемов жилищного строительства </a:t>
            </a:r>
            <a:r>
              <a:rPr lang="ru-RU" sz="1700" b="1" dirty="0">
                <a:solidFill>
                  <a:schemeClr val="tx2"/>
                </a:solidFill>
              </a:rPr>
              <a:t>для улучшения жилищных условий </a:t>
            </a:r>
            <a:r>
              <a:rPr lang="ru-RU" sz="1700" b="1" dirty="0">
                <a:solidFill>
                  <a:srgbClr val="C00000"/>
                </a:solidFill>
              </a:rPr>
              <a:t>не менее 5 млн семей ежегодно </a:t>
            </a:r>
            <a:r>
              <a:rPr lang="ru-RU" sz="1700" b="1" dirty="0">
                <a:solidFill>
                  <a:schemeClr val="tx2"/>
                </a:solidFill>
              </a:rPr>
              <a:t>при поддержке ввода всех комфортных типов жилья, включая индивидуальное жилищное строительство, необходимых для развития семей и их жилищной обеспеченности, увеличение  размеров жилищного фонда страны;</a:t>
            </a:r>
          </a:p>
          <a:p>
            <a:pPr lvl="0" algn="just">
              <a:tabLst>
                <a:tab pos="540385" algn="l"/>
              </a:tabLst>
            </a:pPr>
            <a:r>
              <a:rPr lang="en-US" sz="1700" b="1" dirty="0">
                <a:solidFill>
                  <a:schemeClr val="tx2"/>
                </a:solidFill>
              </a:rPr>
              <a:t>- </a:t>
            </a:r>
            <a:r>
              <a:rPr lang="ru-RU" sz="1700" b="1" dirty="0">
                <a:solidFill>
                  <a:srgbClr val="C00000"/>
                </a:solidFill>
              </a:rPr>
              <a:t>градостроительная поддержка жилищного строительства</a:t>
            </a:r>
            <a:r>
              <a:rPr lang="ru-RU" sz="1700" b="1" dirty="0">
                <a:solidFill>
                  <a:schemeClr val="tx2"/>
                </a:solidFill>
              </a:rPr>
              <a:t>, создание комфортной городской среды в населенных пунктах путем увеличения земель застройки в землях населенных пунктов и увеличения площади земель населенных пунктов, эффективное </a:t>
            </a:r>
            <a:r>
              <a:rPr lang="ru-RU" sz="1700" b="1" dirty="0">
                <a:solidFill>
                  <a:srgbClr val="C00000"/>
                </a:solidFill>
              </a:rPr>
              <a:t>использование территории страны для развития комфортной застройки </a:t>
            </a:r>
            <a:r>
              <a:rPr lang="ru-RU" sz="1700" b="1" dirty="0">
                <a:solidFill>
                  <a:schemeClr val="tx2"/>
                </a:solidFill>
              </a:rPr>
              <a:t>в интересах всего населения России; </a:t>
            </a:r>
          </a:p>
          <a:p>
            <a:pPr lvl="0" algn="just">
              <a:tabLst>
                <a:tab pos="540385" algn="l"/>
              </a:tabLst>
            </a:pPr>
            <a:r>
              <a:rPr lang="en-US" sz="1700" b="1" dirty="0">
                <a:solidFill>
                  <a:schemeClr val="tx2"/>
                </a:solidFill>
              </a:rPr>
              <a:t>- </a:t>
            </a:r>
            <a:r>
              <a:rPr lang="ru-RU" sz="1700" b="1" dirty="0">
                <a:solidFill>
                  <a:schemeClr val="tx2"/>
                </a:solidFill>
              </a:rPr>
              <a:t>совершенствование </a:t>
            </a:r>
            <a:r>
              <a:rPr lang="ru-RU" sz="1700" b="1" dirty="0">
                <a:solidFill>
                  <a:srgbClr val="C00000"/>
                </a:solidFill>
              </a:rPr>
              <a:t>системы управления и регулирования </a:t>
            </a:r>
            <a:r>
              <a:rPr lang="ru-RU" sz="1700" b="1" dirty="0">
                <a:solidFill>
                  <a:schemeClr val="tx2"/>
                </a:solidFill>
              </a:rPr>
              <a:t>строительной отрасли и ЖКХ, путем снижения и полной </a:t>
            </a:r>
            <a:r>
              <a:rPr lang="ru-RU" sz="1700" b="1" dirty="0">
                <a:solidFill>
                  <a:srgbClr val="C00000"/>
                </a:solidFill>
              </a:rPr>
              <a:t>ликвидации административных барьеров, </a:t>
            </a:r>
            <a:r>
              <a:rPr lang="ru-RU" sz="1700" b="1" dirty="0">
                <a:solidFill>
                  <a:schemeClr val="tx2"/>
                </a:solidFill>
              </a:rPr>
              <a:t>развития</a:t>
            </a:r>
            <a:r>
              <a:rPr lang="ru-RU" sz="1700" b="1" dirty="0">
                <a:solidFill>
                  <a:srgbClr val="002060"/>
                </a:solidFill>
              </a:rPr>
              <a:t> </a:t>
            </a:r>
            <a:r>
              <a:rPr lang="ru-RU" sz="1700" b="1" dirty="0">
                <a:solidFill>
                  <a:srgbClr val="C00000"/>
                </a:solidFill>
              </a:rPr>
              <a:t>институтов гражданского общества, </a:t>
            </a:r>
            <a:r>
              <a:rPr lang="ru-RU" sz="1700" b="1" dirty="0">
                <a:solidFill>
                  <a:schemeClr val="tx2"/>
                </a:solidFill>
              </a:rPr>
              <a:t>дальнейшего развития </a:t>
            </a:r>
            <a:r>
              <a:rPr lang="ru-RU" sz="1700" b="1" dirty="0">
                <a:solidFill>
                  <a:srgbClr val="C00000"/>
                </a:solidFill>
              </a:rPr>
              <a:t>самоокупаемости, самофинансирования, самоуправления и прибыльности </a:t>
            </a:r>
            <a:r>
              <a:rPr lang="ru-RU" sz="1700" b="1" dirty="0">
                <a:solidFill>
                  <a:schemeClr val="tx2"/>
                </a:solidFill>
              </a:rPr>
              <a:t>в строительстве и ЖКХ</a:t>
            </a:r>
            <a:r>
              <a:rPr lang="ru-RU" sz="1700" b="1" dirty="0">
                <a:solidFill>
                  <a:srgbClr val="002060"/>
                </a:solidFill>
              </a:rPr>
              <a:t>, </a:t>
            </a:r>
            <a:r>
              <a:rPr lang="ru-RU" sz="1700" b="1" dirty="0">
                <a:solidFill>
                  <a:schemeClr val="tx2"/>
                </a:solidFill>
              </a:rPr>
              <a:t>повышения конкурентоспособности, роста цифровизации, научно-технического прогресса и компетенции кадров;</a:t>
            </a:r>
            <a:endParaRPr lang="en-US" sz="1700" b="1" dirty="0">
              <a:solidFill>
                <a:schemeClr val="tx2"/>
              </a:solidFill>
            </a:endParaRPr>
          </a:p>
          <a:p>
            <a:pPr lvl="0" algn="just">
              <a:tabLst>
                <a:tab pos="540385" algn="l"/>
              </a:tabLst>
            </a:pPr>
            <a:r>
              <a:rPr lang="en-US" sz="1700" b="1" dirty="0">
                <a:solidFill>
                  <a:schemeClr val="tx2"/>
                </a:solidFill>
              </a:rPr>
              <a:t>- </a:t>
            </a:r>
            <a:r>
              <a:rPr lang="ru-RU" sz="1700" b="1" dirty="0">
                <a:solidFill>
                  <a:schemeClr val="tx2"/>
                </a:solidFill>
              </a:rPr>
              <a:t>повышение </a:t>
            </a:r>
            <a:r>
              <a:rPr lang="ru-RU" sz="1700" b="1" dirty="0">
                <a:solidFill>
                  <a:srgbClr val="C00000"/>
                </a:solidFill>
              </a:rPr>
              <a:t>устойчивости функционирования ЖКХ</a:t>
            </a:r>
            <a:r>
              <a:rPr lang="ru-RU" sz="1700" b="1" dirty="0">
                <a:solidFill>
                  <a:schemeClr val="tx2"/>
                </a:solidFill>
              </a:rPr>
              <a:t>, развитие конкуренции, внедрение инструментов стимулирования притока частных инвестиций и снижения износа основных фондов, обеспечение </a:t>
            </a:r>
            <a:r>
              <a:rPr lang="ru-RU" sz="1700" b="1" dirty="0">
                <a:solidFill>
                  <a:srgbClr val="C00000"/>
                </a:solidFill>
              </a:rPr>
              <a:t>ценовой доступности услуг ЖКХ </a:t>
            </a:r>
            <a:r>
              <a:rPr lang="ru-RU" sz="1700" b="1" dirty="0">
                <a:solidFill>
                  <a:schemeClr val="tx2"/>
                </a:solidFill>
              </a:rPr>
              <a:t>путем адресной поддержки отдельных категорий граждан, </a:t>
            </a:r>
            <a:r>
              <a:rPr lang="ru-RU" sz="1700" b="1" dirty="0">
                <a:solidFill>
                  <a:srgbClr val="C00000"/>
                </a:solidFill>
              </a:rPr>
              <a:t>развитие ТСЖ, формирование ответственных собственников</a:t>
            </a:r>
            <a:r>
              <a:rPr lang="ru-RU" sz="1700" b="1" dirty="0">
                <a:solidFill>
                  <a:schemeClr val="tx2"/>
                </a:solidFill>
              </a:rPr>
              <a:t> в жилищном фонде, ведение сбалансированной и </a:t>
            </a:r>
            <a:r>
              <a:rPr lang="ru-RU" sz="1700" b="1" dirty="0">
                <a:solidFill>
                  <a:srgbClr val="C00000"/>
                </a:solidFill>
              </a:rPr>
              <a:t>прозрачной тарифной политики</a:t>
            </a:r>
            <a:r>
              <a:rPr lang="ru-RU" sz="1700" b="1" dirty="0">
                <a:solidFill>
                  <a:schemeClr val="tx2"/>
                </a:solidFill>
              </a:rPr>
              <a:t>.</a:t>
            </a:r>
            <a:endParaRPr lang="ru-RU" altLang="ru-RU" sz="1700" b="1" dirty="0">
              <a:solidFill>
                <a:schemeClr val="tx2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85A261-2496-4C65-9CB2-A76727D93A94}"/>
              </a:ext>
            </a:extLst>
          </p:cNvPr>
          <p:cNvSpPr txBox="1">
            <a:spLocks/>
          </p:cNvSpPr>
          <p:nvPr/>
        </p:nvSpPr>
        <p:spPr bwMode="auto">
          <a:xfrm>
            <a:off x="86816" y="-25347"/>
            <a:ext cx="8805664" cy="763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Цели и задачи Стратегии</a:t>
            </a:r>
          </a:p>
        </p:txBody>
      </p:sp>
    </p:spTree>
    <p:extLst>
      <p:ext uri="{BB962C8B-B14F-4D97-AF65-F5344CB8AC3E}">
        <p14:creationId xmlns:p14="http://schemas.microsoft.com/office/powerpoint/2010/main" val="254199310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E43A877-48D3-4E98-A14A-90873ADBC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32440" y="6356350"/>
            <a:ext cx="611560" cy="501650"/>
          </a:xfrm>
        </p:spPr>
        <p:txBody>
          <a:bodyPr/>
          <a:lstStyle/>
          <a:p>
            <a:pPr>
              <a:defRPr/>
            </a:pPr>
            <a:fld id="{683A721E-FD57-4065-A2A2-12CE202D0B49}" type="slidenum">
              <a:rPr lang="ru-RU" smtClean="0">
                <a:solidFill>
                  <a:srgbClr val="002060"/>
                </a:solidFill>
              </a:rPr>
              <a:pPr>
                <a:defRPr/>
              </a:pPr>
              <a:t>60</a:t>
            </a:fld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351886EB-F8FD-420A-B157-FEF094B33884}"/>
              </a:ext>
            </a:extLst>
          </p:cNvPr>
          <p:cNvSpPr txBox="1">
            <a:spLocks/>
          </p:cNvSpPr>
          <p:nvPr/>
        </p:nvSpPr>
        <p:spPr bwMode="auto">
          <a:xfrm>
            <a:off x="179511" y="14078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Справочная информация 8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620688"/>
            <a:ext cx="84249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Экспорт услуг в строительной отрасли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ctr"/>
            <a:r>
              <a:rPr lang="ru-RU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(млн долларов США)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27FF20D-F026-4333-B779-06FB1DCBF0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433" y="1628800"/>
            <a:ext cx="8688048" cy="482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90254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6B5FB28-95D8-4E13-BF0E-D9E94F6A4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99245" y="6381328"/>
            <a:ext cx="2133600" cy="365125"/>
          </a:xfrm>
        </p:spPr>
        <p:txBody>
          <a:bodyPr/>
          <a:lstStyle/>
          <a:p>
            <a:pPr>
              <a:defRPr/>
            </a:pPr>
            <a:fld id="{683A721E-FD57-4065-A2A2-12CE202D0B49}" type="slidenum">
              <a:rPr lang="ru-RU" smtClean="0">
                <a:solidFill>
                  <a:srgbClr val="002060"/>
                </a:solidFill>
              </a:rPr>
              <a:pPr>
                <a:defRPr/>
              </a:pPr>
              <a:t>61</a:t>
            </a:fld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CB6C555F-5DD0-433F-843A-11F4D5A92E8C}"/>
              </a:ext>
            </a:extLst>
          </p:cNvPr>
          <p:cNvGraphicFramePr/>
          <p:nvPr/>
        </p:nvGraphicFramePr>
        <p:xfrm>
          <a:off x="-141128" y="1872292"/>
          <a:ext cx="3672408" cy="28820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86F0297B-1332-44AE-AA65-0C13175333E7}"/>
              </a:ext>
            </a:extLst>
          </p:cNvPr>
          <p:cNvGraphicFramePr/>
          <p:nvPr/>
        </p:nvGraphicFramePr>
        <p:xfrm>
          <a:off x="2890154" y="1843083"/>
          <a:ext cx="3384377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4394621C-10A1-4359-A3F7-B298BDB1217D}"/>
              </a:ext>
            </a:extLst>
          </p:cNvPr>
          <p:cNvGraphicFramePr/>
          <p:nvPr/>
        </p:nvGraphicFramePr>
        <p:xfrm>
          <a:off x="5652120" y="1772816"/>
          <a:ext cx="3491880" cy="3472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53948" y="1107270"/>
            <a:ext cx="8075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002060"/>
                </a:solidFill>
              </a:rPr>
              <a:t>Распределение способов проведения конкурентных процедур по отбору подрядчиков в 2019 году (данные НОСТРОЙ)</a:t>
            </a:r>
          </a:p>
        </p:txBody>
      </p:sp>
      <p:sp>
        <p:nvSpPr>
          <p:cNvPr id="12" name="TextBox 1"/>
          <p:cNvSpPr txBox="1"/>
          <p:nvPr/>
        </p:nvSpPr>
        <p:spPr>
          <a:xfrm>
            <a:off x="971600" y="3589145"/>
            <a:ext cx="792088" cy="36004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(223</a:t>
            </a:r>
            <a:r>
              <a:rPr lang="ru-RU" sz="1100" dirty="0"/>
              <a:t>-ФЗ)</a:t>
            </a:r>
          </a:p>
        </p:txBody>
      </p:sp>
      <p:sp>
        <p:nvSpPr>
          <p:cNvPr id="13" name="TextBox 1"/>
          <p:cNvSpPr txBox="1"/>
          <p:nvPr/>
        </p:nvSpPr>
        <p:spPr>
          <a:xfrm>
            <a:off x="1695076" y="2212938"/>
            <a:ext cx="792088" cy="36004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(615 ПП)</a:t>
            </a:r>
            <a:endParaRPr lang="ru-RU" sz="1100" dirty="0"/>
          </a:p>
        </p:txBody>
      </p:sp>
      <p:sp>
        <p:nvSpPr>
          <p:cNvPr id="8" name="TextBox 7"/>
          <p:cNvSpPr txBox="1"/>
          <p:nvPr/>
        </p:nvSpPr>
        <p:spPr>
          <a:xfrm>
            <a:off x="251520" y="5157192"/>
            <a:ext cx="864095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</a:rPr>
              <a:t>Менее </a:t>
            </a:r>
            <a:r>
              <a:rPr lang="ru-RU" b="1" dirty="0">
                <a:solidFill>
                  <a:srgbClr val="C00000"/>
                </a:solidFill>
              </a:rPr>
              <a:t>50%</a:t>
            </a:r>
            <a:r>
              <a:rPr lang="ru-RU" b="1" dirty="0">
                <a:solidFill>
                  <a:srgbClr val="002060"/>
                </a:solidFill>
              </a:rPr>
              <a:t> договоров строительного подряда были заключены членами СРО с использованием конкурентных способов. 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</a:rPr>
              <a:t>Более </a:t>
            </a:r>
            <a:r>
              <a:rPr lang="ru-RU" b="1" dirty="0">
                <a:solidFill>
                  <a:srgbClr val="C00000"/>
                </a:solidFill>
              </a:rPr>
              <a:t>30%</a:t>
            </a:r>
            <a:r>
              <a:rPr lang="ru-RU" b="1" dirty="0">
                <a:solidFill>
                  <a:srgbClr val="002060"/>
                </a:solidFill>
              </a:rPr>
              <a:t> закупок заключаются «иными способами», которые в большинстве случаев подразумевают неконкурентные способы заключения договоров.</a:t>
            </a:r>
          </a:p>
        </p:txBody>
      </p:sp>
      <p:sp>
        <p:nvSpPr>
          <p:cNvPr id="16" name="Заголовок 2">
            <a:extLst>
              <a:ext uri="{FF2B5EF4-FFF2-40B4-BE49-F238E27FC236}">
                <a16:creationId xmlns:a16="http://schemas.microsoft.com/office/drawing/2014/main" id="{9DA6CE28-73CF-4946-9D77-AAE0A3789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0" y="620688"/>
            <a:ext cx="9047163" cy="5492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Система государственных и корпоративных закупок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1D1D08F-7692-4BCD-A765-5E8C1CCA9BFF}"/>
              </a:ext>
            </a:extLst>
          </p:cNvPr>
          <p:cNvSpPr txBox="1">
            <a:spLocks/>
          </p:cNvSpPr>
          <p:nvPr/>
        </p:nvSpPr>
        <p:spPr bwMode="auto">
          <a:xfrm>
            <a:off x="179510" y="60753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Справочная информация 9</a:t>
            </a:r>
          </a:p>
        </p:txBody>
      </p:sp>
    </p:spTree>
    <p:extLst>
      <p:ext uri="{BB962C8B-B14F-4D97-AF65-F5344CB8AC3E}">
        <p14:creationId xmlns:p14="http://schemas.microsoft.com/office/powerpoint/2010/main" val="228747584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2"/>
          <p:cNvSpPr txBox="1"/>
          <p:nvPr/>
        </p:nvSpPr>
        <p:spPr>
          <a:xfrm rot="16200000">
            <a:off x="4926807" y="5314156"/>
            <a:ext cx="1943100" cy="347663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1600" dirty="0">
                <a:solidFill>
                  <a:schemeClr val="bg1"/>
                </a:solidFill>
                <a:cs typeface="Arial" panose="020B0604020202020204" pitchFamily="34" charset="0"/>
              </a:rPr>
              <a:t>Газ </a:t>
            </a:r>
          </a:p>
        </p:txBody>
      </p:sp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34924" y="1146968"/>
            <a:ext cx="9109075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>
              <a:lnSpc>
                <a:spcPct val="90000"/>
              </a:lnSpc>
              <a:tabLst>
                <a:tab pos="444500" algn="l"/>
                <a:tab pos="812800" algn="l"/>
              </a:tabLst>
              <a:defRPr/>
            </a:pPr>
            <a:r>
              <a:rPr lang="ru-RU" sz="2100" b="1" dirty="0">
                <a:solidFill>
                  <a:srgbClr val="0000CC"/>
                </a:solidFill>
                <a:latin typeface="Arial" charset="0"/>
              </a:rPr>
              <a:t>Уровень обеспеченности инфраструктурой жилищного фонда, %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676456" y="6469180"/>
            <a:ext cx="467543" cy="365125"/>
          </a:xfrm>
        </p:spPr>
        <p:txBody>
          <a:bodyPr/>
          <a:lstStyle/>
          <a:p>
            <a:pPr>
              <a:defRPr/>
            </a:pPr>
            <a:fld id="{8ADC6058-391C-4C35-A3B2-D23E73961D66}" type="slidenum">
              <a:rPr lang="ru-RU" sz="1400" smtClean="0">
                <a:solidFill>
                  <a:schemeClr val="tx1"/>
                </a:solidFill>
              </a:rPr>
              <a:pPr>
                <a:defRPr/>
              </a:pPr>
              <a:t>62</a:t>
            </a:fld>
            <a:endParaRPr lang="ru-RU" sz="1400" dirty="0">
              <a:solidFill>
                <a:schemeClr val="tx1"/>
              </a:solidFill>
            </a:endParaRP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611560" y="1618558"/>
          <a:ext cx="8352928" cy="43283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90984" y="6013825"/>
            <a:ext cx="85620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olidFill>
                  <a:srgbClr val="C00000"/>
                </a:solidFill>
              </a:rPr>
              <a:t>Обеспеченность жилищного фонда инженерной инфраструктурой не соответствует требованиям комфортности среды проживания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891E1FD-546F-4195-B6F2-D65193E365A7}"/>
              </a:ext>
            </a:extLst>
          </p:cNvPr>
          <p:cNvSpPr/>
          <p:nvPr/>
        </p:nvSpPr>
        <p:spPr>
          <a:xfrm>
            <a:off x="323528" y="647148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Развитие жилищно-коммунального хозяйства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209BD670-2881-4947-B095-63A1B2488FA6}"/>
              </a:ext>
            </a:extLst>
          </p:cNvPr>
          <p:cNvSpPr txBox="1">
            <a:spLocks/>
          </p:cNvSpPr>
          <p:nvPr/>
        </p:nvSpPr>
        <p:spPr bwMode="auto">
          <a:xfrm>
            <a:off x="179510" y="60753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Справочная информация 10</a:t>
            </a:r>
          </a:p>
        </p:txBody>
      </p:sp>
    </p:spTree>
    <p:extLst>
      <p:ext uri="{BB962C8B-B14F-4D97-AF65-F5344CB8AC3E}">
        <p14:creationId xmlns:p14="http://schemas.microsoft.com/office/powerpoint/2010/main" val="63139118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76456" y="6381328"/>
            <a:ext cx="467544" cy="476672"/>
          </a:xfrm>
        </p:spPr>
        <p:txBody>
          <a:bodyPr/>
          <a:lstStyle/>
          <a:p>
            <a:pPr>
              <a:defRPr/>
            </a:pPr>
            <a:fld id="{683A721E-FD57-4065-A2A2-12CE202D0B49}" type="slidenum">
              <a:rPr lang="ru-RU" smtClean="0">
                <a:solidFill>
                  <a:srgbClr val="002060"/>
                </a:solidFill>
              </a:rPr>
              <a:pPr>
                <a:defRPr/>
              </a:pPr>
              <a:t>63</a:t>
            </a:fld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3872" y="908720"/>
            <a:ext cx="819856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Внедрение технологий «Умный город»</a:t>
            </a:r>
            <a:endParaRPr lang="ru-RU" sz="2200" b="1" dirty="0">
              <a:solidFill>
                <a:srgbClr val="0000FF"/>
              </a:solidFill>
            </a:endParaRP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283469AF-5850-4FE4-8F65-09F482C8F075}"/>
              </a:ext>
            </a:extLst>
          </p:cNvPr>
          <p:cNvGraphicFramePr>
            <a:graphicFrameLocks noGrp="1"/>
          </p:cNvGraphicFramePr>
          <p:nvPr/>
        </p:nvGraphicFramePr>
        <p:xfrm>
          <a:off x="185716" y="1484604"/>
          <a:ext cx="8706764" cy="50407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37020">
                  <a:extLst>
                    <a:ext uri="{9D8B030D-6E8A-4147-A177-3AD203B41FA5}">
                      <a16:colId xmlns:a16="http://schemas.microsoft.com/office/drawing/2014/main" val="2481937728"/>
                    </a:ext>
                  </a:extLst>
                </a:gridCol>
                <a:gridCol w="4369744">
                  <a:extLst>
                    <a:ext uri="{9D8B030D-6E8A-4147-A177-3AD203B41FA5}">
                      <a16:colId xmlns:a16="http://schemas.microsoft.com/office/drawing/2014/main" val="4048653171"/>
                    </a:ext>
                  </a:extLst>
                </a:gridCol>
              </a:tblGrid>
              <a:tr h="401639">
                <a:tc>
                  <a:txBody>
                    <a:bodyPr/>
                    <a:lstStyle/>
                    <a:p>
                      <a:r>
                        <a:rPr lang="ru-RU" sz="2000" dirty="0"/>
                        <a:t>Основные требования стандартов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Используемые ресурсы и технологии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2319551"/>
                  </a:ext>
                </a:extLst>
              </a:tr>
              <a:tr h="375546">
                <a:tc>
                  <a:txBody>
                    <a:bodyPr/>
                    <a:lstStyle/>
                    <a:p>
                      <a:r>
                        <a:rPr lang="ru-RU" b="1" dirty="0"/>
                        <a:t>Городское управление, включая ИСОГД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Вовлечение граждан, облачные сервисы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6931706"/>
                  </a:ext>
                </a:extLst>
              </a:tr>
              <a:tr h="648802">
                <a:tc>
                  <a:txBody>
                    <a:bodyPr/>
                    <a:lstStyle/>
                    <a:p>
                      <a:r>
                        <a:rPr lang="ru-RU" b="1" dirty="0"/>
                        <a:t>Умное городское ЖКХ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Интернет вещей, датчики и исполнительные устройства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1350615"/>
                  </a:ext>
                </a:extLst>
              </a:tr>
              <a:tr h="648802">
                <a:tc>
                  <a:txBody>
                    <a:bodyPr/>
                    <a:lstStyle/>
                    <a:p>
                      <a:r>
                        <a:rPr lang="ru-RU" b="1" dirty="0"/>
                        <a:t>Инновационная городская среда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Виртуальная реальность, 3</a:t>
                      </a:r>
                      <a:r>
                        <a:rPr lang="en-US" b="1" dirty="0"/>
                        <a:t>D </a:t>
                      </a:r>
                      <a:r>
                        <a:rPr lang="ru-RU" b="1" dirty="0"/>
                        <a:t>модели, ТИ</a:t>
                      </a:r>
                      <a:r>
                        <a:rPr lang="en-US" b="1" dirty="0"/>
                        <a:t>M </a:t>
                      </a:r>
                      <a:r>
                        <a:rPr lang="ru-RU" b="1" dirty="0"/>
                        <a:t>технологии, сервисы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2686216"/>
                  </a:ext>
                </a:extLst>
              </a:tr>
              <a:tr h="648802">
                <a:tc>
                  <a:txBody>
                    <a:bodyPr/>
                    <a:lstStyle/>
                    <a:p>
                      <a:r>
                        <a:rPr lang="ru-RU" b="1" dirty="0"/>
                        <a:t>Умный городской транспорт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Контроль движения, цифровые табло, выделенные полосы, парковки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1808561"/>
                  </a:ext>
                </a:extLst>
              </a:tr>
              <a:tr h="648802">
                <a:tc>
                  <a:txBody>
                    <a:bodyPr/>
                    <a:lstStyle/>
                    <a:p>
                      <a:r>
                        <a:rPr lang="ru-RU" b="1" dirty="0"/>
                        <a:t>Интеллектуальные системы безопасности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Видеозаписи, системы идентификации, служба спасения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4937017"/>
                  </a:ext>
                </a:extLst>
              </a:tr>
              <a:tr h="648802">
                <a:tc>
                  <a:txBody>
                    <a:bodyPr/>
                    <a:lstStyle/>
                    <a:p>
                      <a:r>
                        <a:rPr lang="ru-RU" b="1" dirty="0"/>
                        <a:t>Интеллектуальная экологическая безопасность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Обращение с отходами, контроль коммунального транспорта, датчики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068211"/>
                  </a:ext>
                </a:extLst>
              </a:tr>
              <a:tr h="3707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/>
                        <a:t>Инфраструктура сетей связи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/>
                        <a:t>Мобильные сети 5</a:t>
                      </a:r>
                      <a:r>
                        <a:rPr lang="en-US" b="1" dirty="0"/>
                        <a:t>G</a:t>
                      </a:r>
                      <a:r>
                        <a:rPr lang="ru-RU" b="1" dirty="0"/>
                        <a:t>, кабельные сети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422775"/>
                  </a:ext>
                </a:extLst>
              </a:tr>
              <a:tr h="648802">
                <a:tc>
                  <a:txBody>
                    <a:bodyPr/>
                    <a:lstStyle/>
                    <a:p>
                      <a:r>
                        <a:rPr lang="ru-RU" b="1" dirty="0"/>
                        <a:t>Туризм и сервис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Облачные сервисы, </a:t>
                      </a:r>
                      <a:r>
                        <a:rPr lang="en-US" b="1" dirty="0"/>
                        <a:t>QR</a:t>
                      </a:r>
                      <a:r>
                        <a:rPr lang="ru-RU" b="1" dirty="0"/>
                        <a:t>- коды,</a:t>
                      </a:r>
                      <a:r>
                        <a:rPr lang="en-US" b="1" dirty="0"/>
                        <a:t>  RFID</a:t>
                      </a:r>
                      <a:r>
                        <a:rPr lang="ru-RU" b="1" dirty="0"/>
                        <a:t>-метки, электронные карты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373704"/>
                  </a:ext>
                </a:extLst>
              </a:tr>
            </a:tbl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C88C0F4-6A11-4E22-8106-3323D1FE0444}"/>
              </a:ext>
            </a:extLst>
          </p:cNvPr>
          <p:cNvSpPr/>
          <p:nvPr/>
        </p:nvSpPr>
        <p:spPr>
          <a:xfrm>
            <a:off x="333872" y="511470"/>
            <a:ext cx="84162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Комфортная городская среда и развитие ЖКХ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B52484C2-CB75-4BDD-B9BE-9F6188063EB3}"/>
              </a:ext>
            </a:extLst>
          </p:cNvPr>
          <p:cNvSpPr txBox="1">
            <a:spLocks/>
          </p:cNvSpPr>
          <p:nvPr/>
        </p:nvSpPr>
        <p:spPr bwMode="auto">
          <a:xfrm>
            <a:off x="179510" y="60753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Справочная информация 11</a:t>
            </a:r>
          </a:p>
        </p:txBody>
      </p:sp>
    </p:spTree>
    <p:extLst>
      <p:ext uri="{BB962C8B-B14F-4D97-AF65-F5344CB8AC3E}">
        <p14:creationId xmlns:p14="http://schemas.microsoft.com/office/powerpoint/2010/main" val="2367989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650" y="640459"/>
            <a:ext cx="8640959" cy="379494"/>
          </a:xfrm>
        </p:spPr>
        <p:txBody>
          <a:bodyPr/>
          <a:lstStyle/>
          <a:p>
            <a:pPr>
              <a:defRPr/>
            </a:pPr>
            <a:r>
              <a:rPr lang="ru-RU" sz="2200" b="1" dirty="0">
                <a:solidFill>
                  <a:schemeClr val="tx2"/>
                </a:solidFill>
                <a:latin typeface="Arial" charset="0"/>
                <a:ea typeface="+mn-ea"/>
                <a:cs typeface="Arial" charset="0"/>
              </a:rPr>
              <a:t>Регуляторная гильотина в строительной отрасли и ЖКХ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867326" y="6484293"/>
            <a:ext cx="276673" cy="379494"/>
          </a:xfrm>
        </p:spPr>
        <p:txBody>
          <a:bodyPr/>
          <a:lstStyle/>
          <a:p>
            <a:pPr>
              <a:defRPr/>
            </a:pPr>
            <a:fld id="{519214C8-2265-4EDE-9162-D5F91AF99F52}" type="slidenum">
              <a:rPr lang="ru-RU" smtClean="0">
                <a:solidFill>
                  <a:schemeClr val="tx1"/>
                </a:solidFill>
              </a:rPr>
              <a:pPr>
                <a:defRPr/>
              </a:pPr>
              <a:t>7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79513" y="3069601"/>
            <a:ext cx="4176464" cy="129034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dirty="0"/>
              <a:t>Правовой аспект  технического регулирования; концентрация власти на соблюдении интересов потребителей и поддержании процедур по обеспечению безопасности ОКС и комфортности среды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79513" y="2257463"/>
            <a:ext cx="3240356" cy="56362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Государство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4834381" y="3067027"/>
            <a:ext cx="4060580" cy="129291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dirty="0"/>
              <a:t>Мониторинг научной и инженерно-технической информации; разработка нормативных технических  документов, проведение оценки соответствия (экспертизы), надзора и контроля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79512" y="4807176"/>
            <a:ext cx="4176963" cy="189939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/>
              <a:t>Дальнейшее снижение финансовой нагрузки на Государство, ликвидация административных барьеров, ускорение передачи полномочий бизнес-сообществу и гражданскому обществу</a:t>
            </a:r>
            <a:r>
              <a:rPr lang="ru-RU" dirty="0"/>
              <a:t>, </a:t>
            </a:r>
            <a:r>
              <a:rPr lang="ru-RU" b="1" dirty="0"/>
              <a:t>эффективное обновление </a:t>
            </a:r>
            <a:r>
              <a:rPr lang="ru-RU" dirty="0"/>
              <a:t>нормативной технической базы </a:t>
            </a:r>
            <a:endParaRPr lang="ru-RU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834381" y="4804997"/>
            <a:ext cx="4060579" cy="190157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/>
              <a:t>Рост частных инвестиций </a:t>
            </a:r>
            <a:r>
              <a:rPr lang="ru-RU" dirty="0"/>
              <a:t>в отрасль строительства и ЖКХ, </a:t>
            </a:r>
            <a:r>
              <a:rPr lang="ru-RU" b="1" dirty="0"/>
              <a:t>развитие СРО</a:t>
            </a:r>
            <a:r>
              <a:rPr lang="ru-RU" dirty="0"/>
              <a:t>, </a:t>
            </a:r>
            <a:r>
              <a:rPr lang="ru-RU" b="1" dirty="0"/>
              <a:t>повышение компетенции</a:t>
            </a:r>
            <a:r>
              <a:rPr lang="ru-RU" dirty="0"/>
              <a:t>  </a:t>
            </a:r>
            <a:r>
              <a:rPr lang="ru-RU" b="1" dirty="0"/>
              <a:t>ГАПов, ГИПов</a:t>
            </a:r>
            <a:r>
              <a:rPr lang="ru-RU" dirty="0"/>
              <a:t>, экспертов, </a:t>
            </a:r>
            <a:r>
              <a:rPr lang="ru-RU" b="1" dirty="0"/>
              <a:t>развитие ТСЖ</a:t>
            </a:r>
            <a:r>
              <a:rPr lang="ru-RU" dirty="0"/>
              <a:t>, </a:t>
            </a:r>
            <a:r>
              <a:rPr lang="ru-RU" b="1" dirty="0"/>
              <a:t>ответственных собственников жилья, внедрение инноваций </a:t>
            </a:r>
            <a:r>
              <a:rPr lang="ru-RU" dirty="0"/>
              <a:t>, </a:t>
            </a:r>
            <a:r>
              <a:rPr lang="ru-RU" b="1" dirty="0"/>
              <a:t>снижение сроков строительства </a:t>
            </a:r>
            <a:r>
              <a:rPr lang="ru-RU" dirty="0"/>
              <a:t>ОКС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2051719" y="4483488"/>
            <a:ext cx="4968553" cy="199495"/>
          </a:xfrm>
          <a:prstGeom prst="roundRect">
            <a:avLst>
              <a:gd name="adj" fmla="val 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 Е З У Л Ь Т А Т Ы    И З М Е Н Е Н И Й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179512" y="1190995"/>
            <a:ext cx="8715449" cy="84172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Коренное </a:t>
            </a:r>
            <a:r>
              <a:rPr lang="ru-RU" b="1" dirty="0">
                <a:solidFill>
                  <a:srgbClr val="FF0000"/>
                </a:solidFill>
              </a:rPr>
              <a:t>изменение</a:t>
            </a:r>
            <a:r>
              <a:rPr lang="ru-RU" b="1" dirty="0">
                <a:solidFill>
                  <a:schemeClr val="tx1"/>
                </a:solidFill>
              </a:rPr>
              <a:t> структуры инвестиций и собственности </a:t>
            </a:r>
            <a:r>
              <a:rPr lang="ru-RU" b="1" dirty="0">
                <a:solidFill>
                  <a:srgbClr val="FF0000"/>
                </a:solidFill>
              </a:rPr>
              <a:t>требует:  </a:t>
            </a:r>
            <a:r>
              <a:rPr lang="ru-RU" b="1" dirty="0">
                <a:solidFill>
                  <a:schemeClr val="tx1"/>
                </a:solidFill>
              </a:rPr>
              <a:t>радикального  перераспределения полномочий между Государством,  а также бизнес-сообществом и гражданским обществом, проведения регуляторной гильотины 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5724128" y="2257463"/>
            <a:ext cx="3170833" cy="56782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Бизнес-сообщество, гражданское общест</a:t>
            </a:r>
            <a:r>
              <a:rPr lang="ru-RU" sz="2200" b="1" dirty="0"/>
              <a:t>во</a:t>
            </a:r>
          </a:p>
        </p:txBody>
      </p:sp>
      <p:sp>
        <p:nvSpPr>
          <p:cNvPr id="14" name="Стрелка вправо 13">
            <a:extLst>
              <a:ext uri="{FF2B5EF4-FFF2-40B4-BE49-F238E27FC236}">
                <a16:creationId xmlns:a16="http://schemas.microsoft.com/office/drawing/2014/main" id="{4BDED4F6-BD59-154A-84E3-5AB670C095BE}"/>
              </a:ext>
            </a:extLst>
          </p:cNvPr>
          <p:cNvSpPr/>
          <p:nvPr/>
        </p:nvSpPr>
        <p:spPr>
          <a:xfrm>
            <a:off x="3491879" y="2292767"/>
            <a:ext cx="2160241" cy="462331"/>
          </a:xfrm>
          <a:prstGeom prst="rightArrow">
            <a:avLst>
              <a:gd name="adj1" fmla="val 28042"/>
              <a:gd name="adj2" fmla="val 31312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3" name="Стрелка вправо 22">
            <a:extLst>
              <a:ext uri="{FF2B5EF4-FFF2-40B4-BE49-F238E27FC236}">
                <a16:creationId xmlns:a16="http://schemas.microsoft.com/office/drawing/2014/main" id="{28F31555-6C8E-3244-BA5D-A7FCBA21ABE2}"/>
              </a:ext>
            </a:extLst>
          </p:cNvPr>
          <p:cNvSpPr/>
          <p:nvPr/>
        </p:nvSpPr>
        <p:spPr>
          <a:xfrm>
            <a:off x="4441801" y="3284984"/>
            <a:ext cx="345727" cy="1074311"/>
          </a:xfrm>
          <a:prstGeom prst="rightArrow">
            <a:avLst>
              <a:gd name="adj1" fmla="val 62594"/>
              <a:gd name="adj2" fmla="val 56709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24">
            <a:extLst>
              <a:ext uri="{FF2B5EF4-FFF2-40B4-BE49-F238E27FC236}">
                <a16:creationId xmlns:a16="http://schemas.microsoft.com/office/drawing/2014/main" id="{854A0578-E4BF-F44F-A89E-521F36BBF203}"/>
              </a:ext>
            </a:extLst>
          </p:cNvPr>
          <p:cNvSpPr/>
          <p:nvPr/>
        </p:nvSpPr>
        <p:spPr>
          <a:xfrm>
            <a:off x="4441802" y="5157191"/>
            <a:ext cx="345725" cy="1136245"/>
          </a:xfrm>
          <a:prstGeom prst="rightArrow">
            <a:avLst>
              <a:gd name="adj1" fmla="val 59247"/>
              <a:gd name="adj2" fmla="val 50976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право 26">
            <a:extLst>
              <a:ext uri="{FF2B5EF4-FFF2-40B4-BE49-F238E27FC236}">
                <a16:creationId xmlns:a16="http://schemas.microsoft.com/office/drawing/2014/main" id="{581B4699-9847-E74F-9DBC-204B26AE9AFD}"/>
              </a:ext>
            </a:extLst>
          </p:cNvPr>
          <p:cNvSpPr/>
          <p:nvPr/>
        </p:nvSpPr>
        <p:spPr>
          <a:xfrm rot="5400000">
            <a:off x="1723560" y="2821621"/>
            <a:ext cx="224268" cy="261408"/>
          </a:xfrm>
          <a:prstGeom prst="rightArrow">
            <a:avLst>
              <a:gd name="adj1" fmla="val 50000"/>
              <a:gd name="adj2" fmla="val 57919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27">
            <a:extLst>
              <a:ext uri="{FF2B5EF4-FFF2-40B4-BE49-F238E27FC236}">
                <a16:creationId xmlns:a16="http://schemas.microsoft.com/office/drawing/2014/main" id="{A19A6D5D-14C6-3F41-86E2-7CB11E29566B}"/>
              </a:ext>
            </a:extLst>
          </p:cNvPr>
          <p:cNvSpPr/>
          <p:nvPr/>
        </p:nvSpPr>
        <p:spPr>
          <a:xfrm rot="5400000">
            <a:off x="7028263" y="4437780"/>
            <a:ext cx="417074" cy="261407"/>
          </a:xfrm>
          <a:prstGeom prst="rightArrow">
            <a:avLst>
              <a:gd name="adj1" fmla="val 50000"/>
              <a:gd name="adj2" fmla="val 60556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>
            <a:extLst>
              <a:ext uri="{FF2B5EF4-FFF2-40B4-BE49-F238E27FC236}">
                <a16:creationId xmlns:a16="http://schemas.microsoft.com/office/drawing/2014/main" id="{9399E255-52B4-BB4E-BEF9-3F141D47DD7C}"/>
              </a:ext>
            </a:extLst>
          </p:cNvPr>
          <p:cNvSpPr/>
          <p:nvPr/>
        </p:nvSpPr>
        <p:spPr>
          <a:xfrm rot="5400000">
            <a:off x="1627158" y="4424468"/>
            <a:ext cx="417076" cy="288032"/>
          </a:xfrm>
          <a:prstGeom prst="rightArrow">
            <a:avLst>
              <a:gd name="adj1" fmla="val 43837"/>
              <a:gd name="adj2" fmla="val 51822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Заголовок 1">
            <a:extLst>
              <a:ext uri="{FF2B5EF4-FFF2-40B4-BE49-F238E27FC236}">
                <a16:creationId xmlns:a16="http://schemas.microsoft.com/office/drawing/2014/main" id="{9AE81EAB-A924-4107-8009-55DFB3A1D90D}"/>
              </a:ext>
            </a:extLst>
          </p:cNvPr>
          <p:cNvSpPr txBox="1">
            <a:spLocks/>
          </p:cNvSpPr>
          <p:nvPr/>
        </p:nvSpPr>
        <p:spPr bwMode="auto">
          <a:xfrm>
            <a:off x="89297" y="52625"/>
            <a:ext cx="8805664" cy="597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Цели и задачи Стратегии</a:t>
            </a:r>
          </a:p>
        </p:txBody>
      </p:sp>
      <p:sp>
        <p:nvSpPr>
          <p:cNvPr id="31" name="Стрелка вправо 30">
            <a:extLst>
              <a:ext uri="{FF2B5EF4-FFF2-40B4-BE49-F238E27FC236}">
                <a16:creationId xmlns:a16="http://schemas.microsoft.com/office/drawing/2014/main" id="{B702D497-4B37-7B40-8D61-DAB1C2EA26D4}"/>
              </a:ext>
            </a:extLst>
          </p:cNvPr>
          <p:cNvSpPr/>
          <p:nvPr/>
        </p:nvSpPr>
        <p:spPr>
          <a:xfrm rot="5400000">
            <a:off x="7115113" y="2812068"/>
            <a:ext cx="243374" cy="261408"/>
          </a:xfrm>
          <a:prstGeom prst="rightArrow">
            <a:avLst>
              <a:gd name="adj1" fmla="val 50000"/>
              <a:gd name="adj2" fmla="val 57919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330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748464" y="6381600"/>
            <a:ext cx="395536" cy="476400"/>
          </a:xfrm>
        </p:spPr>
        <p:txBody>
          <a:bodyPr/>
          <a:lstStyle/>
          <a:p>
            <a:pPr>
              <a:defRPr/>
            </a:pPr>
            <a:fld id="{683A721E-FD57-4065-A2A2-12CE202D0B49}" type="slidenum">
              <a:rPr lang="ru-RU" smtClean="0">
                <a:solidFill>
                  <a:srgbClr val="002060"/>
                </a:solidFill>
              </a:rPr>
              <a:pPr>
                <a:defRPr/>
              </a:pPr>
              <a:t>8</a:t>
            </a:fld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0548987"/>
              </p:ext>
            </p:extLst>
          </p:nvPr>
        </p:nvGraphicFramePr>
        <p:xfrm>
          <a:off x="235729" y="1522894"/>
          <a:ext cx="8656745" cy="25713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90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06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06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0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0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06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06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06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4068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4068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7903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u="none" strike="noStrike" dirty="0">
                          <a:effectLst/>
                        </a:rPr>
                        <a:t>Показатели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>
                          <a:effectLst/>
                        </a:rPr>
                        <a:t>2000г.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>
                          <a:effectLst/>
                        </a:rPr>
                        <a:t>2005г.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2010г.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2014г.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2015г.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2016г.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2017г.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2018г.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2019г.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033">
                <a:tc gridSpan="10"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Всего введено, в т.ч.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16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u="none" strike="noStrike" dirty="0">
                          <a:effectLst/>
                        </a:rPr>
                        <a:t>Общая площадь, млн кв. м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>
                          <a:effectLst/>
                        </a:rPr>
                        <a:t>30,5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43,6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58,4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85,3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79,2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44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u="none" strike="noStrike" dirty="0">
                          <a:effectLst/>
                        </a:rPr>
                        <a:t>Число построенных квартир, тысяч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>
                          <a:effectLst/>
                        </a:rPr>
                        <a:t>373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>
                          <a:effectLst/>
                        </a:rPr>
                        <a:t>515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1120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03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их средний размер,   кв. м 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>
                          <a:effectLst/>
                        </a:rPr>
                        <a:t>81,1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>
                          <a:effectLst/>
                        </a:rPr>
                        <a:t>84,5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81,5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74,9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71,4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68,7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73,2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9033">
                <a:tc gridSpan="10"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Построено населением (частные дома, в основном односемейные)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903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u="none" strike="noStrike" dirty="0">
                          <a:effectLst/>
                        </a:rPr>
                        <a:t>Общая площадь, млн кв. м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>
                          <a:effectLst/>
                        </a:rPr>
                        <a:t>12,6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>
                          <a:effectLst/>
                        </a:rPr>
                        <a:t>17,5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25,5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36,2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39,5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903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u="none" strike="noStrike" dirty="0">
                          <a:effectLst/>
                        </a:rPr>
                        <a:t>количество квартир, тысяч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106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>
                          <a:effectLst/>
                        </a:rPr>
                        <a:t>127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>
                          <a:effectLst/>
                        </a:rPr>
                        <a:t>192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903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Их средний размер, кв. м 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118,8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138,3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>
                          <a:effectLst/>
                        </a:rPr>
                        <a:t>132,6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135,2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129,6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126,9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135,1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139,1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138,8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9033"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Построено юридическими лицами (МКД)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903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u="none" strike="noStrike" dirty="0">
                          <a:effectLst/>
                        </a:rPr>
                        <a:t>Общая площадь, млн кв. м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17,9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>
                          <a:effectLst/>
                        </a:rPr>
                        <a:t>26,1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48,4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46,2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42,5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903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u="none" strike="noStrike">
                          <a:effectLst/>
                        </a:rPr>
                        <a:t>количество квартир, тысяч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373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515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903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Их средний размер, кв. м 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>
                          <a:effectLst/>
                        </a:rPr>
                        <a:t>81,1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>
                          <a:effectLst/>
                        </a:rPr>
                        <a:t>84,5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63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51,3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51,6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10282" y="889935"/>
            <a:ext cx="8923436" cy="47639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2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Динамика жилищного строительства. Этажность, размеры квартир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7323" y="4197545"/>
            <a:ext cx="3556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Снижение средних размеров </a:t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b="1" dirty="0">
                <a:solidFill>
                  <a:srgbClr val="C00000"/>
                </a:solidFill>
              </a:rPr>
              <a:t>квартир в новых МКД, кв. м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46309" y="4197545"/>
            <a:ext cx="31121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Рост средней этажности</a:t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b="1" dirty="0">
                <a:solidFill>
                  <a:srgbClr val="C00000"/>
                </a:solidFill>
              </a:rPr>
              <a:t>новых МКД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D235F6-8610-4A74-820B-4A0DE15206A2}"/>
              </a:ext>
            </a:extLst>
          </p:cNvPr>
          <p:cNvSpPr txBox="1">
            <a:spLocks/>
          </p:cNvSpPr>
          <p:nvPr/>
        </p:nvSpPr>
        <p:spPr bwMode="auto">
          <a:xfrm>
            <a:off x="169168" y="31512"/>
            <a:ext cx="8856662" cy="59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4F727FE-01C4-47C2-B792-E8E24D1C5B2D}"/>
              </a:ext>
            </a:extLst>
          </p:cNvPr>
          <p:cNvSpPr/>
          <p:nvPr/>
        </p:nvSpPr>
        <p:spPr>
          <a:xfrm>
            <a:off x="333872" y="511470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Жилищное строительство</a:t>
            </a:r>
            <a:endParaRPr lang="ru-RU" sz="2400" b="1" dirty="0">
              <a:solidFill>
                <a:schemeClr val="tx2"/>
              </a:solidFill>
            </a:endParaRPr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E60EDA92-EAD4-4DE1-B61B-9BCE0A8012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741667"/>
              </p:ext>
            </p:extLst>
          </p:nvPr>
        </p:nvGraphicFramePr>
        <p:xfrm>
          <a:off x="229428" y="4820805"/>
          <a:ext cx="5112568" cy="1924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Диаграмма 13">
            <a:extLst>
              <a:ext uri="{FF2B5EF4-FFF2-40B4-BE49-F238E27FC236}">
                <a16:creationId xmlns:a16="http://schemas.microsoft.com/office/drawing/2014/main" id="{586600E0-6828-4B7C-8380-9C9561F620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3295074"/>
              </p:ext>
            </p:extLst>
          </p:nvPr>
        </p:nvGraphicFramePr>
        <p:xfrm>
          <a:off x="5148457" y="4727194"/>
          <a:ext cx="3891025" cy="1924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01693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6875463" y="63817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299CC1A4-38A4-4CCC-B01C-D0E95BA06A9C}" type="slidenum">
              <a:rPr lang="ru-RU" altLang="ru-RU" sz="1400" smtClean="0">
                <a:latin typeface="Arial" charset="0"/>
              </a:rPr>
              <a:pPr>
                <a:spcBef>
                  <a:spcPct val="0"/>
                </a:spcBef>
                <a:buFontTx/>
                <a:buNone/>
                <a:defRPr/>
              </a:pPr>
              <a:t>9</a:t>
            </a:fld>
            <a:endParaRPr lang="ru-RU" altLang="ru-RU" sz="1400" dirty="0">
              <a:latin typeface="Arial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12713" y="4835098"/>
            <a:ext cx="8896350" cy="10795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Целевые показатели развития жилищного строительства:</a:t>
            </a:r>
          </a:p>
          <a:p>
            <a:pPr eaLnBrk="0" hangingPunct="0">
              <a:defRPr/>
            </a:pPr>
            <a:r>
              <a:rPr lang="ru-RU" sz="1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Ежегодный ввод жилья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 млн кв. м с 2024 года, 120 млн кв. м с 2030 года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Ввод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ИЖС </a:t>
            </a: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уровне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 млн кв. м с 2024 года, 60-65 млн кв. м с 2030 года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Объем жилищного фонда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2035 году – до 5,2-5,5 млрд кв. м </a:t>
            </a:r>
          </a:p>
          <a:p>
            <a:pPr eaLnBrk="0" hangingPunct="0">
              <a:buFontTx/>
              <a:buChar char="-"/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Уровень обеспеченности населения жильем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2035 году – 32-35 кв. м на 1 человека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9168" y="1175186"/>
            <a:ext cx="4330824" cy="3548926"/>
          </a:xfrm>
          <a:prstGeom prst="roundRect">
            <a:avLst>
              <a:gd name="adj" fmla="val 14172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endParaRPr lang="ru-RU" sz="1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Проблемы:</a:t>
            </a:r>
          </a:p>
          <a:p>
            <a:pPr lvl="0">
              <a:tabLst>
                <a:tab pos="0" algn="l"/>
              </a:tabLst>
            </a:pPr>
            <a:r>
              <a:rPr lang="ru-RU" sz="1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Дефицит обеспеченных градостроительной документацией и инженерной инфраструктурой земельных участков для жилищного строительства, в первую очередь для ИЖС;</a:t>
            </a:r>
          </a:p>
          <a:p>
            <a:pPr lvl="0">
              <a:buFontTx/>
              <a:buChar char="-"/>
              <a:tabLst>
                <a:tab pos="0" algn="l"/>
              </a:tabLst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Сложность получения кредитов  застройщиками при введении Эскроу-счетов для развития жилищного строительства МКД </a:t>
            </a:r>
          </a:p>
          <a:p>
            <a:pPr>
              <a:tabLst>
                <a:tab pos="0" algn="l"/>
              </a:tabLst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Сложность получения ипотечного кредита под ИЖС;</a:t>
            </a:r>
          </a:p>
          <a:p>
            <a:pPr lvl="0">
              <a:tabLst>
                <a:tab pos="0" algn="l"/>
              </a:tabLst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Неразвитость индустриальной базы малоэтажного домостроения;</a:t>
            </a:r>
          </a:p>
          <a:p>
            <a:pPr>
              <a:tabLst>
                <a:tab pos="0" algn="l"/>
              </a:tabLst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Неразвитость цивилизованного рынка наемного (арендного) жилья</a:t>
            </a:r>
          </a:p>
          <a:p>
            <a:pPr lvl="0">
              <a:tabLst>
                <a:tab pos="540385" algn="l"/>
              </a:tabLst>
            </a:pPr>
            <a:endParaRPr lang="ru-RU" sz="1400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44008" y="1141752"/>
            <a:ext cx="4330824" cy="35823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1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Направления:</a:t>
            </a:r>
          </a:p>
          <a:p>
            <a:pPr eaLnBrk="0" hangingPunct="0">
              <a:defRPr/>
            </a:pPr>
            <a:r>
              <a:rPr lang="ru-RU" sz="1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Стимулирование сбалансированного развития жилищного строительства по всем  типам жилых единиц и застройки;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Учет ограничений строительства МКД, в том числе домов с апартаментами, (спасение при ЧП,  воздухообмен межэтажный и между помещениями);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Обеспечение доступности покупки жилья для более 50% семей (ипотека);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Субсидии на строительство и приобретение жилья (в том числе ГЖС);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Стандартизация ИЖС для крупных и средних застройщиков;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Приобретение земельных участков, упрощение подключений к сетям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5536" y="6021288"/>
            <a:ext cx="8280920" cy="72082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 sz="15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defRPr/>
            </a:pP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Жилищное строительство </a:t>
            </a:r>
            <a:r>
              <a:rPr lang="ru-RU" sz="20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сохранится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локомотивом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развития экономики страны</a:t>
            </a:r>
            <a:b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8FDE37-6804-4667-BD31-BE3034215521}"/>
              </a:ext>
            </a:extLst>
          </p:cNvPr>
          <p:cNvSpPr txBox="1">
            <a:spLocks/>
          </p:cNvSpPr>
          <p:nvPr/>
        </p:nvSpPr>
        <p:spPr bwMode="auto">
          <a:xfrm>
            <a:off x="169168" y="-38290"/>
            <a:ext cx="8805664" cy="6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реализации Стратегии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73B7CFD-686C-43F0-815A-0D1F980C4C10}"/>
              </a:ext>
            </a:extLst>
          </p:cNvPr>
          <p:cNvSpPr/>
          <p:nvPr/>
        </p:nvSpPr>
        <p:spPr>
          <a:xfrm>
            <a:off x="2195736" y="511470"/>
            <a:ext cx="4392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Жилищное строительство</a:t>
            </a:r>
            <a:endParaRPr lang="ru-RU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1612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46172</TotalTime>
  <Words>8499</Words>
  <Application>Microsoft Macintosh PowerPoint</Application>
  <PresentationFormat>Экран (4:3)</PresentationFormat>
  <Paragraphs>1360</Paragraphs>
  <Slides>63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63</vt:i4>
      </vt:variant>
    </vt:vector>
  </HeadingPairs>
  <TitlesOfParts>
    <vt:vector size="71" baseType="lpstr">
      <vt:lpstr>Arial</vt:lpstr>
      <vt:lpstr>Arial Narrow</vt:lpstr>
      <vt:lpstr>Calibri</vt:lpstr>
      <vt:lpstr>Open Sans</vt:lpstr>
      <vt:lpstr>Symbol</vt:lpstr>
      <vt:lpstr>Times New Roman</vt:lpstr>
      <vt:lpstr>Wingdings</vt:lpstr>
      <vt:lpstr>Тема Office</vt:lpstr>
      <vt:lpstr>Презентация PowerPoint</vt:lpstr>
      <vt:lpstr>Презентация PowerPoint</vt:lpstr>
      <vt:lpstr>Текущая ситуация и основные проблемы Институты гражданского общества в строительстве и ЖКХ </vt:lpstr>
      <vt:lpstr>  Текущая ситуация и основные проблемы </vt:lpstr>
      <vt:lpstr>Цель и главный принцип Стратегии</vt:lpstr>
      <vt:lpstr>Задачи Стратегии</vt:lpstr>
      <vt:lpstr>Регуляторная гильотина в строительной отрасли и ЖКХ</vt:lpstr>
      <vt:lpstr>Динамика жилищного строительства. Этажность, размеры квартир</vt:lpstr>
      <vt:lpstr>Презентация PowerPoint</vt:lpstr>
      <vt:lpstr>Презентация PowerPoint</vt:lpstr>
      <vt:lpstr>Презентация PowerPoint</vt:lpstr>
      <vt:lpstr>Градостроительное обеспечение жилой застройки</vt:lpstr>
      <vt:lpstr>Градостроительное обеспечение жилой застройки</vt:lpstr>
      <vt:lpstr>Градостроительное обеспечение жилой застройки</vt:lpstr>
      <vt:lpstr>Градостроительное обеспечение жилой застройки</vt:lpstr>
      <vt:lpstr>Презентация PowerPoint</vt:lpstr>
      <vt:lpstr>Презентация PowerPoint</vt:lpstr>
      <vt:lpstr>Презентация PowerPoint</vt:lpstr>
      <vt:lpstr>Презентация PowerPoint</vt:lpstr>
      <vt:lpstr>Архитектурно-строительное проектирование и инженерные изыскания</vt:lpstr>
      <vt:lpstr>Архитектурно-строительное проектирование и инженерные изыскания</vt:lpstr>
      <vt:lpstr>Принципы типизации в проектировании и строительстве</vt:lpstr>
      <vt:lpstr>Экспорт строительных услуг, сотрудничество с ЕАЭС</vt:lpstr>
      <vt:lpstr>Основные направления реализации Стратегии Государственное регулирование и администрирование</vt:lpstr>
      <vt:lpstr>Государственное регулирование и администрирование</vt:lpstr>
      <vt:lpstr>Две модели реализации коммерческих проектов при ликвидации излишних административных барьеров</vt:lpstr>
      <vt:lpstr>Инфраструктурное и промышленное и строительство</vt:lpstr>
      <vt:lpstr>Институт строительной экспертизы</vt:lpstr>
      <vt:lpstr>Государственное регулирование и администрирование</vt:lpstr>
      <vt:lpstr>Система технического регулирования</vt:lpstr>
      <vt:lpstr>Презентация PowerPoint</vt:lpstr>
      <vt:lpstr>Система государственных и корпоративных закупок</vt:lpstr>
      <vt:lpstr>Условия допуска подрядчиков и застройщиков на рынок</vt:lpstr>
      <vt:lpstr>Допуск на рынок строительных работ и услуг</vt:lpstr>
      <vt:lpstr>Допуск на рынок строительных работ и услуг</vt:lpstr>
      <vt:lpstr>Допуск на рынок строительных работ и услуг</vt:lpstr>
      <vt:lpstr>Допуск на рынок строительных работ и услуг</vt:lpstr>
      <vt:lpstr>Презентация PowerPoint</vt:lpstr>
      <vt:lpstr>Презентация PowerPoint</vt:lpstr>
      <vt:lpstr>Теплоснабжение и горячее водоснабжение</vt:lpstr>
      <vt:lpstr>Презентация PowerPoint</vt:lpstr>
      <vt:lpstr>Водоснабжение и водоотведение</vt:lpstr>
      <vt:lpstr>Водоснабжение и водоотведение</vt:lpstr>
      <vt:lpstr>Электроснабжение</vt:lpstr>
      <vt:lpstr>Газоснабжение</vt:lpstr>
      <vt:lpstr>Система профессиональных квалификаций специалистов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Распределение использования земельного фонда России</vt:lpstr>
      <vt:lpstr>Презентация PowerPoint</vt:lpstr>
      <vt:lpstr>Презентация PowerPoint</vt:lpstr>
      <vt:lpstr>Презентация PowerPoint</vt:lpstr>
      <vt:lpstr>Система государственных и корпоративных закупок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Профиль Презентации</dc:title>
  <dc:creator>А.А. Черных</dc:creator>
  <cp:lastModifiedBy>Анвар Шамузафаров</cp:lastModifiedBy>
  <cp:revision>3338</cp:revision>
  <cp:lastPrinted>2019-01-31T05:39:12Z</cp:lastPrinted>
  <dcterms:created xsi:type="dcterms:W3CDTF">2005-12-08T07:50:42Z</dcterms:created>
  <dcterms:modified xsi:type="dcterms:W3CDTF">2020-12-02T17:14:05Z</dcterms:modified>
</cp:coreProperties>
</file>