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3" r:id="rId3"/>
    <p:sldId id="275" r:id="rId4"/>
    <p:sldId id="273" r:id="rId5"/>
    <p:sldId id="292" r:id="rId6"/>
    <p:sldId id="276" r:id="rId7"/>
    <p:sldId id="272" r:id="rId8"/>
    <p:sldId id="279" r:id="rId9"/>
    <p:sldId id="278" r:id="rId10"/>
    <p:sldId id="288" r:id="rId11"/>
    <p:sldId id="289" r:id="rId12"/>
    <p:sldId id="290" r:id="rId13"/>
    <p:sldId id="291" r:id="rId14"/>
    <p:sldId id="274" r:id="rId15"/>
    <p:sldId id="282" r:id="rId16"/>
    <p:sldId id="283" r:id="rId17"/>
    <p:sldId id="284" r:id="rId18"/>
    <p:sldId id="285" r:id="rId19"/>
    <p:sldId id="286" r:id="rId20"/>
    <p:sldId id="287" r:id="rId21"/>
    <p:sldId id="293" r:id="rId22"/>
    <p:sldId id="29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7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47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615BE-6F83-4EBE-9E09-465C67E66240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7B54A-2002-4130-B979-27EBCE8F75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585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2DDC02-C575-4D27-9069-BEA5C6CA9F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2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526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0D8EE-3FC3-BC4C-9604-1D14C0DC8C0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09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2DC00C-0C5A-4925-BB78-CFE76E5D23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210ACB9-E0EA-4344-9FE3-82D8D7B3D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1DAA0E6-F88D-4BE6-BF1D-79EF97C1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D58718F-D53A-426F-9A86-E30AD6FAB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AF5568B-BA57-4E1F-99BC-2651171B7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18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B79089-C416-4682-9B09-67FED4CA3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97448484-D251-49F7-817A-7F150C42C4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A337EE-8F46-4016-AE47-3BCC4188C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F94A81F-CEAB-4711-820B-AE07C2B56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E969DA2-1C1E-4B02-A0A0-C67DF15C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199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BA8FEF-A7C4-4371-A313-BFB9773DB6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E37B3F7-1D1C-4460-819D-4CEF14D4AE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4C9F23-299B-4A15-8FEF-838BB843A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EBB0DEC-5938-4ECF-9C31-E31B5C38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00DDD8F-A6D7-4086-9B87-954030C25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6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902C89E-9370-48F9-A6E8-639B64668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3A2DCD-84F5-4444-B76A-7BE0F1EF9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CFEBF0-001D-4A8C-87AD-3383BB1A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768CA8E-AA72-4466-9C4B-1E499D336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894765D-2D04-4BBB-BD02-D0636E53B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040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1F94D0C-242C-4117-9532-7D83AD67B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3B53D2A-E350-4930-910D-178D9491B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C71FAE-626E-455A-A07B-C7BADE652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5DA9B3E-E2C5-472B-8930-BF1F60CF9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CF8F07-A0F6-4F9A-B8C1-33F53CEE4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398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7264F71-1797-4041-9AE4-79F6603DD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1712C7-D551-4BBB-AEFC-9A908079A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464A0E0-A020-40CA-8A5A-3EBF0AD4E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925A4EB-F33E-4E8E-BE01-6A6DDA9FB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249A2F8-A903-4330-B3D3-88C211D57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E7ED6B-567E-428C-BF33-1D81CB1C7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07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198AD4-027C-4F72-92D6-E9D890EA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E543228-5134-495B-84E8-D488CE6E0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F370A11-A734-46C3-9832-EE6DC171C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C4C35C37-13D7-4508-B0C1-54E5474957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A644D22-6630-4051-8739-837379BB25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67DD5DB3-84B1-460F-8B66-542A64D5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569A4D2C-65E0-46E5-B0B6-1724ACCF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ADBC5D5-EDC8-466F-BBE4-07410471B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198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14A12C2-5433-4DBA-A2A1-254AD629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00F6E77-46F0-47A1-AF33-CC890A7D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A43643A-B921-4886-A29A-8FE99E69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4FB04BC-5647-45FE-B5F8-5D073C29C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505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3DFC85F-8C14-4ABB-BF0C-F65ED2396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7EB57B8-A60A-4404-98AD-601202C9A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C623096-6902-42C1-9321-786C341A6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733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6E241F-B008-4478-9176-5B55B453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C1AB48-7487-4FE8-B321-BE0409207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64FF457D-4586-44E0-9D7C-8E11A387C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AC0624-007D-415A-AE13-4F17D1099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FC2449E-867B-42C5-95E5-EB8DFCEC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419F697-965F-4AC6-B5E5-BD42F9E5A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9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435AADD-18F7-481B-B71D-0E6B75D8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176D65DC-368A-4328-82E1-A247201DF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246C210-9254-4D7B-BABE-765398FA8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EDC9D9-0E51-4DA9-9899-7FED19292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DD325E-0040-4C94-A467-6FF95428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6AD7921C-9916-4655-91FC-494DFBC6B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66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1AE622-6423-4673-9031-AA6F7C430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FDD5290-B1D2-43A9-BF39-4C014A033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6396342-987B-46FF-85BC-E767DD522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442F-67D5-4689-AF9C-FE7266890CF1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8F4061-0897-474F-B82A-536931DDC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660377B-15CA-444E-9065-002ED7243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2701-B88A-42C7-98B0-8947EF3C10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5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CFCFD7-6FC8-4B28-83A7-267FB791A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9186" y="-3"/>
            <a:ext cx="12311185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84C248A-3F86-4534-A8FC-08EEBB526F10}"/>
              </a:ext>
            </a:extLst>
          </p:cNvPr>
          <p:cNvSpPr txBox="1"/>
          <p:nvPr/>
        </p:nvSpPr>
        <p:spPr>
          <a:xfrm>
            <a:off x="1255723" y="1784072"/>
            <a:ext cx="91047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«Саморегулирование в сфере архитектурно-строительного проектирования. Первый опыт независимой оценки квалификации»</a:t>
            </a:r>
          </a:p>
          <a:p>
            <a:pPr algn="ctr"/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86994" y="5721171"/>
            <a:ext cx="23181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29 марта 2024 года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2707" y="5351839"/>
            <a:ext cx="295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Чунихина Галина Юрьевна,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381" y="5721171"/>
            <a:ext cx="4204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Начальник организационного отдела СПО Южного Урала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0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90367D9-10B8-4183-6ECE-176D6EFDC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5105" y="6443632"/>
            <a:ext cx="356269" cy="365125"/>
          </a:xfrm>
        </p:spPr>
        <p:txBody>
          <a:bodyPr/>
          <a:lstStyle/>
          <a:p>
            <a:fld id="{7ED4AD68-1E0C-4F2E-8572-EAD81F070C45}" type="slidenum">
              <a:rPr lang="ru-RU" sz="1400" b="1" smtClean="0">
                <a:solidFill>
                  <a:schemeClr val="tx1"/>
                </a:solidFill>
              </a:rPr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0BEB669F-5205-CC8F-ACC1-D9D86FCDDB4B}"/>
              </a:ext>
            </a:extLst>
          </p:cNvPr>
          <p:cNvSpPr/>
          <p:nvPr/>
        </p:nvSpPr>
        <p:spPr>
          <a:xfrm>
            <a:off x="-7287" y="-8219"/>
            <a:ext cx="121992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института саморегулирования строительной отрасли,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предусмотрено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отраслевой Стратегией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A3722FA0-DBC3-48B8-7202-8AA114147C0A}"/>
              </a:ext>
            </a:extLst>
          </p:cNvPr>
          <p:cNvSpPr/>
          <p:nvPr/>
        </p:nvSpPr>
        <p:spPr>
          <a:xfrm>
            <a:off x="277573" y="1210214"/>
            <a:ext cx="11419687" cy="8430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Введение системы добровольной предварительной квалификации участников строительного рынка и добровольной рейтинговой оценки деятельности подрядчиков для усиления контроля со стороны саморегулируемых организаций за добросовестным исполнением договоров подряда членами СРО; 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257CBE9A-6EB1-89AC-C368-C202BC1039CB}"/>
              </a:ext>
            </a:extLst>
          </p:cNvPr>
          <p:cNvSpPr/>
          <p:nvPr/>
        </p:nvSpPr>
        <p:spPr>
          <a:xfrm>
            <a:off x="277573" y="2093089"/>
            <a:ext cx="11419687" cy="783371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условий, стимулирующих развитие самоконтроля саморегулируемых организаций, в том числе за счет оценки деятельности подрядчиков, расширения случаев выплат из средств компенсационных фондов саморегулируемых организаций;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6B20F7E0-70A8-A5F4-AF93-D9478322DDE1}"/>
              </a:ext>
            </a:extLst>
          </p:cNvPr>
          <p:cNvSpPr/>
          <p:nvPr/>
        </p:nvSpPr>
        <p:spPr>
          <a:xfrm>
            <a:off x="277571" y="2959071"/>
            <a:ext cx="11419687" cy="8430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Создание информационного ресурса саморегулирования в строительной отрасли, содержащего сведения о членах всех саморегулируемых организаций и их обязательствах по договорам подряда, синхронизированного со сведениями национальных реестров специалистов; 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96A7E422-5404-6FE3-ADFA-36FC43424D71}"/>
              </a:ext>
            </a:extLst>
          </p:cNvPr>
          <p:cNvSpPr/>
          <p:nvPr/>
        </p:nvSpPr>
        <p:spPr>
          <a:xfrm>
            <a:off x="277572" y="3842093"/>
            <a:ext cx="11419687" cy="72583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Переход на обязательной основе к независимой оценке квалификации специалистов, сведения о которых включаются в национальные реестры специалистов; 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xmlns="" id="{119CCC3F-8ADB-DBC4-5E77-8EE5547F2E47}"/>
              </a:ext>
            </a:extLst>
          </p:cNvPr>
          <p:cNvSpPr/>
          <p:nvPr/>
        </p:nvSpPr>
        <p:spPr>
          <a:xfrm>
            <a:off x="277573" y="4637315"/>
            <a:ext cx="11419687" cy="125692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Формирование эффективного механизма персональной ответственности главных инженеров проектов и главных архитекторов проектов  (ГИПов и ГАПов), предусматривающего случаи исключения сведений о данных специалистах из национального реестра, связанные с привлечением таких специалистов к ответственности за нарушения градостроительного законодательства. </a:t>
            </a:r>
          </a:p>
        </p:txBody>
      </p:sp>
    </p:spTree>
    <p:extLst>
      <p:ext uri="{BB962C8B-B14F-4D97-AF65-F5344CB8AC3E}">
        <p14:creationId xmlns:p14="http://schemas.microsoft.com/office/powerpoint/2010/main" val="115128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6A205C85-2A9C-4C80-ADCB-D076F80DB292}"/>
              </a:ext>
            </a:extLst>
          </p:cNvPr>
          <p:cNvSpPr/>
          <p:nvPr/>
        </p:nvSpPr>
        <p:spPr>
          <a:xfrm>
            <a:off x="-7287" y="101027"/>
            <a:ext cx="12199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Нормативно-правовые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акты, подлежащие 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</a:t>
            </a:r>
            <a:r>
              <a:rPr kumimoji="0" lang="ru-R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ке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0DB66CC-CEB9-43B6-8060-3C3884B72478}"/>
              </a:ext>
            </a:extLst>
          </p:cNvPr>
          <p:cNvSpPr/>
          <p:nvPr/>
        </p:nvSpPr>
        <p:spPr>
          <a:xfrm>
            <a:off x="333570" y="821775"/>
            <a:ext cx="3506371" cy="162628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Гражданский кодекс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(статьи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722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740-757, 758-762, 1294) Р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аспределение полномочий и ответственности между ю</a:t>
            </a:r>
            <a:r>
              <a:rPr lang="ru-RU" sz="1400" b="1" dirty="0" err="1">
                <a:solidFill>
                  <a:prstClr val="white"/>
                </a:solidFill>
                <a:latin typeface="Calibri" panose="020F0502020204030204"/>
              </a:rPr>
              <a:t>ридическими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и физическими л</a:t>
            </a:r>
            <a:r>
              <a:rPr lang="ru-RU" sz="1400" b="1" dirty="0" err="1">
                <a:solidFill>
                  <a:prstClr val="white"/>
                </a:solidFill>
                <a:latin typeface="Calibri" panose="020F0502020204030204"/>
              </a:rPr>
              <a:t>ицами</a:t>
            </a:r>
            <a:r>
              <a:rPr lang="ru-RU" sz="1400" b="1" dirty="0">
                <a:solidFill>
                  <a:prstClr val="white"/>
                </a:solidFill>
                <a:latin typeface="Calibri" panose="020F0502020204030204"/>
              </a:rPr>
              <a:t> (ГИП и ГАП)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4BF3AF0-29F3-4A3C-A705-0954AEAB25FD}"/>
              </a:ext>
            </a:extLst>
          </p:cNvPr>
          <p:cNvSpPr/>
          <p:nvPr/>
        </p:nvSpPr>
        <p:spPr>
          <a:xfrm>
            <a:off x="4342814" y="821775"/>
            <a:ext cx="3506371" cy="1626286"/>
          </a:xfrm>
          <a:prstGeom prst="rect">
            <a:avLst/>
          </a:prstGeom>
          <a:solidFill>
            <a:srgbClr val="88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Градостроительный кодекс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(статьи 48, 49, 52, 60)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err="1">
                <a:solidFill>
                  <a:prstClr val="white"/>
                </a:solidFill>
                <a:latin typeface="Calibri" panose="020F0502020204030204"/>
              </a:rPr>
              <a:t>Увелич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ение полномочий специалистов строительной сферы (ГИПов и ГАПов)*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F155AD8-163E-4B4F-BF2B-F9AEAB50E9AC}"/>
              </a:ext>
            </a:extLst>
          </p:cNvPr>
          <p:cNvSpPr/>
          <p:nvPr/>
        </p:nvSpPr>
        <p:spPr>
          <a:xfrm>
            <a:off x="333570" y="5130688"/>
            <a:ext cx="3506371" cy="17273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Федеральный закон «Об архитектурной деятельности»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Уточнение полномочий и ответственности архитекторов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C33C489-E94B-40C2-9225-71A7B3A45F08}"/>
              </a:ext>
            </a:extLst>
          </p:cNvPr>
          <p:cNvSpPr/>
          <p:nvPr/>
        </p:nvSpPr>
        <p:spPr>
          <a:xfrm>
            <a:off x="322993" y="3025447"/>
            <a:ext cx="3506371" cy="1636236"/>
          </a:xfrm>
          <a:prstGeom prst="rect">
            <a:avLst/>
          </a:prstGeom>
          <a:solidFill>
            <a:srgbClr val="8667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Кодекс Российской Федерации об административных правонарушениях</a:t>
            </a:r>
          </a:p>
          <a:p>
            <a:pPr algn="ctr"/>
            <a:r>
              <a:rPr lang="ru-RU" sz="1400" b="1" dirty="0"/>
              <a:t>Повышение ответственности специалистов строительной сферы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096B958-2271-4430-8614-C6A534388FE7}"/>
              </a:ext>
            </a:extLst>
          </p:cNvPr>
          <p:cNvSpPr/>
          <p:nvPr/>
        </p:nvSpPr>
        <p:spPr>
          <a:xfrm>
            <a:off x="4339097" y="3019894"/>
            <a:ext cx="3506371" cy="1641789"/>
          </a:xfrm>
          <a:prstGeom prst="rect">
            <a:avLst/>
          </a:prstGeom>
          <a:solidFill>
            <a:srgbClr val="8805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Технический регламент о безопасности зданий и сооружений (статьи 5 и 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Подтверждение безопасности ОКС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EF0D38C-73D0-4975-8526-1E861D81A231}"/>
              </a:ext>
            </a:extLst>
          </p:cNvPr>
          <p:cNvSpPr/>
          <p:nvPr/>
        </p:nvSpPr>
        <p:spPr>
          <a:xfrm>
            <a:off x="2009822" y="2448061"/>
            <a:ext cx="61498" cy="587337"/>
          </a:xfrm>
          <a:prstGeom prst="rect">
            <a:avLst/>
          </a:prstGeom>
          <a:solidFill>
            <a:srgbClr val="2343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92D66C6-CE62-4EE1-B9BB-9595FDBF32A9}"/>
              </a:ext>
            </a:extLst>
          </p:cNvPr>
          <p:cNvSpPr/>
          <p:nvPr/>
        </p:nvSpPr>
        <p:spPr>
          <a:xfrm>
            <a:off x="6077214" y="2448061"/>
            <a:ext cx="61155" cy="617805"/>
          </a:xfrm>
          <a:prstGeom prst="rect">
            <a:avLst/>
          </a:prstGeom>
          <a:solidFill>
            <a:srgbClr val="2343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AF104EA-EC61-4F9C-BFCD-DB32FA8F09A2}"/>
              </a:ext>
            </a:extLst>
          </p:cNvPr>
          <p:cNvSpPr/>
          <p:nvPr/>
        </p:nvSpPr>
        <p:spPr>
          <a:xfrm>
            <a:off x="3829365" y="5637759"/>
            <a:ext cx="278052" cy="45719"/>
          </a:xfrm>
          <a:prstGeom prst="rect">
            <a:avLst/>
          </a:prstGeom>
          <a:solidFill>
            <a:srgbClr val="C7AFCB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11736593" y="6448375"/>
            <a:ext cx="455407" cy="365125"/>
          </a:xfrm>
        </p:spPr>
        <p:txBody>
          <a:bodyPr/>
          <a:lstStyle/>
          <a:p>
            <a:fld id="{7ED4AD68-1E0C-4F2E-8572-EAD81F070C45}" type="slidenum">
              <a:rPr lang="ru-RU" sz="1400" b="1" smtClean="0">
                <a:solidFill>
                  <a:schemeClr val="tx1"/>
                </a:solidFill>
              </a:rPr>
              <a:t>11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4357110-D918-E714-162F-59C828C12720}"/>
              </a:ext>
            </a:extLst>
          </p:cNvPr>
          <p:cNvSpPr/>
          <p:nvPr/>
        </p:nvSpPr>
        <p:spPr>
          <a:xfrm>
            <a:off x="8352059" y="3035398"/>
            <a:ext cx="3506371" cy="1626286"/>
          </a:xfrm>
          <a:prstGeom prst="rect">
            <a:avLst/>
          </a:prstGeom>
          <a:solidFill>
            <a:srgbClr val="86670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Уголовный Кодекс Российской Федерации </a:t>
            </a:r>
          </a:p>
          <a:p>
            <a:pPr algn="ctr"/>
            <a:r>
              <a:rPr lang="ru-RU" sz="1400" b="1" dirty="0"/>
              <a:t>Установление ответственности специалистов строительной сферы (дополнение 24 главы)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1153CE9B-20D7-2457-40E6-B60762302EDA}"/>
              </a:ext>
            </a:extLst>
          </p:cNvPr>
          <p:cNvSpPr/>
          <p:nvPr/>
        </p:nvSpPr>
        <p:spPr>
          <a:xfrm>
            <a:off x="8352059" y="821775"/>
            <a:ext cx="3506371" cy="162628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Трудовой Кодекс Российской Федерации </a:t>
            </a:r>
          </a:p>
          <a:p>
            <a:pPr algn="ctr"/>
            <a:r>
              <a:rPr lang="ru-RU" sz="1400" b="1" dirty="0"/>
              <a:t>Регулирование труда и ответственности специалистов строительной сферы</a:t>
            </a:r>
            <a:br>
              <a:rPr lang="ru-RU" sz="1400" b="1" dirty="0"/>
            </a:br>
            <a:r>
              <a:rPr lang="ru-RU" sz="1400" b="1" dirty="0"/>
              <a:t>(главы 39, 43 и 55)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5424124-257C-CFB3-34E2-04D0D36B4C9B}"/>
              </a:ext>
            </a:extLst>
          </p:cNvPr>
          <p:cNvSpPr/>
          <p:nvPr/>
        </p:nvSpPr>
        <p:spPr>
          <a:xfrm>
            <a:off x="2025600" y="2684399"/>
            <a:ext cx="7873585" cy="74244"/>
          </a:xfrm>
          <a:prstGeom prst="rect">
            <a:avLst/>
          </a:prstGeom>
          <a:solidFill>
            <a:srgbClr val="2343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429627D9-1457-5412-20DD-5235209B38C5}"/>
              </a:ext>
            </a:extLst>
          </p:cNvPr>
          <p:cNvSpPr/>
          <p:nvPr/>
        </p:nvSpPr>
        <p:spPr>
          <a:xfrm flipH="1">
            <a:off x="9914964" y="2448061"/>
            <a:ext cx="61155" cy="588531"/>
          </a:xfrm>
          <a:prstGeom prst="rect">
            <a:avLst/>
          </a:prstGeom>
          <a:solidFill>
            <a:srgbClr val="23437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167757BC-9271-5514-67B7-0DC7FE8B979B}"/>
              </a:ext>
            </a:extLst>
          </p:cNvPr>
          <p:cNvSpPr/>
          <p:nvPr/>
        </p:nvSpPr>
        <p:spPr>
          <a:xfrm>
            <a:off x="8425537" y="5231714"/>
            <a:ext cx="3506371" cy="1626286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Иные Федеральные законы: </a:t>
            </a:r>
          </a:p>
          <a:p>
            <a:pPr algn="ctr"/>
            <a:r>
              <a:rPr lang="ru-RU" sz="1400" b="1" dirty="0"/>
              <a:t>«Об организации страхового дела в Российской Федерации», «Об инвестиционной деятельности» и др.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FEA1B514-2DA6-32B8-2FF1-8878EEA2504F}"/>
              </a:ext>
            </a:extLst>
          </p:cNvPr>
          <p:cNvSpPr/>
          <p:nvPr/>
        </p:nvSpPr>
        <p:spPr>
          <a:xfrm>
            <a:off x="4045919" y="2758642"/>
            <a:ext cx="61498" cy="2924835"/>
          </a:xfrm>
          <a:prstGeom prst="rect">
            <a:avLst/>
          </a:prstGeom>
          <a:solidFill>
            <a:srgbClr val="C7AFCB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D3AD2D1C-5F22-9907-739A-1790DE910DC9}"/>
              </a:ext>
            </a:extLst>
          </p:cNvPr>
          <p:cNvSpPr/>
          <p:nvPr/>
        </p:nvSpPr>
        <p:spPr>
          <a:xfrm>
            <a:off x="8073006" y="5637758"/>
            <a:ext cx="279052" cy="45719"/>
          </a:xfrm>
          <a:prstGeom prst="rect">
            <a:avLst/>
          </a:prstGeom>
          <a:solidFill>
            <a:srgbClr val="C7AFCB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DD24E8AA-CD73-6E41-C801-F44BDCC05C7A}"/>
              </a:ext>
            </a:extLst>
          </p:cNvPr>
          <p:cNvSpPr/>
          <p:nvPr/>
        </p:nvSpPr>
        <p:spPr>
          <a:xfrm>
            <a:off x="8073006" y="2758642"/>
            <a:ext cx="61498" cy="2924835"/>
          </a:xfrm>
          <a:prstGeom prst="rect">
            <a:avLst/>
          </a:prstGeom>
          <a:solidFill>
            <a:srgbClr val="C7AFCB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BE4808E1-0120-D5C4-27FF-6376BB39D54D}"/>
              </a:ext>
            </a:extLst>
          </p:cNvPr>
          <p:cNvSpPr/>
          <p:nvPr/>
        </p:nvSpPr>
        <p:spPr>
          <a:xfrm>
            <a:off x="4323684" y="5245081"/>
            <a:ext cx="3506371" cy="1626286"/>
          </a:xfrm>
          <a:prstGeom prst="rect">
            <a:avLst/>
          </a:prstGeom>
          <a:solidFill>
            <a:srgbClr val="5381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Федеральный закон от 05.04.2013 № 44-ФЗ </a:t>
            </a:r>
          </a:p>
          <a:p>
            <a:pPr algn="ctr"/>
            <a:r>
              <a:rPr lang="ru-RU" b="1" dirty="0"/>
              <a:t>(в ред. от 05.12.2022)</a:t>
            </a:r>
          </a:p>
          <a:p>
            <a:pPr algn="ctr"/>
            <a:r>
              <a:rPr lang="ru-RU" b="1" dirty="0"/>
              <a:t>Федеральный закон от 13.07.2015 </a:t>
            </a:r>
            <a:r>
              <a:rPr lang="en" b="1" dirty="0"/>
              <a:t>N 224-</a:t>
            </a:r>
            <a:r>
              <a:rPr lang="ru-RU" b="1" dirty="0"/>
              <a:t>ФЗ </a:t>
            </a:r>
          </a:p>
          <a:p>
            <a:pPr algn="ctr"/>
            <a:r>
              <a:rPr lang="ru-RU" b="1" dirty="0"/>
              <a:t>(ред. от 29.12.2022)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C3F595C-2762-4EE5-7A4B-374FA52FFBD5}"/>
              </a:ext>
            </a:extLst>
          </p:cNvPr>
          <p:cNvSpPr/>
          <p:nvPr/>
        </p:nvSpPr>
        <p:spPr>
          <a:xfrm rot="10800000" flipV="1">
            <a:off x="6076871" y="4661683"/>
            <a:ext cx="61155" cy="469004"/>
          </a:xfrm>
          <a:prstGeom prst="rect">
            <a:avLst/>
          </a:prstGeom>
          <a:solidFill>
            <a:srgbClr val="C7AFCB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9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B43ADC2-5F93-4BE7-88B3-04A92ACE48CF}"/>
              </a:ext>
            </a:extLst>
          </p:cNvPr>
          <p:cNvSpPr txBox="1"/>
          <p:nvPr/>
        </p:nvSpPr>
        <p:spPr>
          <a:xfrm>
            <a:off x="85165" y="1100178"/>
            <a:ext cx="10046714" cy="487056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319088" indent="-319088" algn="just">
              <a:spcBef>
                <a:spcPts val="300"/>
              </a:spcBef>
              <a:buClr>
                <a:srgbClr val="C00000"/>
              </a:buClr>
            </a:pP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b="1" dirty="0">
                <a:solidFill>
                  <a:srgbClr val="880F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РАЗВИТИЮ НАЦЕЛЕНЫ НА ПОДДЕРЖКУ ЭКОНОМИЧЕСКОЙ СВОБОДЫ И КОНКУРЕНТОСПОСОБНОСТИ БИЗНЕСА В СТРОИТЕЛЬНОЙ ОТРАСЛИ путем: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Упрощения процедур предоставления СРО займов из компенсационных фондов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обеспечения договорных обязательств для поддержки в условиях экономической нестабильности финансовой устойчивости своих членов;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рейтингования деятельности подрядчиков, в том числе для участия в торгах,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опыта работы, кадрового потенциала, наличия производственных мощностей и финансовой устойчивости организаций и индивидуальных предпринимателей;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Устранения дублирования лицензий и допусков СРО, развитие цифровизации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для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снижения финансовой и административной нагрузки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подрядчиков – членов СРО;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Развития в отрасли информационного ресурса,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содержащего единый реестр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членов СРО, включая их 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обязательства по договорам подряда;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Усиления правовой и материальной ответственности за безопасность ОКС членов СРО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(юридических лиц и индивидуальных предпринимателей);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Восстановления требований к членству в СРО субподрядных строительных организаций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(в зависимости от видов работ и уровня ответственности ОКС); 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Рассмотрения  целесообразности восстановления отраслевых СРО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допуску на работы по объектам федерального значения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обороны, безопасности и энергетики.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6A205C85-2A9C-4C80-ADCB-D076F80DB292}"/>
              </a:ext>
            </a:extLst>
          </p:cNvPr>
          <p:cNvSpPr/>
          <p:nvPr/>
        </p:nvSpPr>
        <p:spPr>
          <a:xfrm>
            <a:off x="0" y="-37950"/>
            <a:ext cx="12199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сообщества по развитию системы саморегулирования юридических лиц в строительстве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ADB48D-B2F7-42D4-AC61-9A6D34793683}"/>
              </a:ext>
            </a:extLst>
          </p:cNvPr>
          <p:cNvSpPr txBox="1"/>
          <p:nvPr/>
        </p:nvSpPr>
        <p:spPr>
          <a:xfrm>
            <a:off x="11729545" y="6530721"/>
            <a:ext cx="462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47570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BB43ADC2-5F93-4BE7-88B3-04A92ACE48CF}"/>
              </a:ext>
            </a:extLst>
          </p:cNvPr>
          <p:cNvSpPr txBox="1"/>
          <p:nvPr/>
        </p:nvSpPr>
        <p:spPr>
          <a:xfrm>
            <a:off x="9989" y="670900"/>
            <a:ext cx="1016271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9088" algn="just">
              <a:spcBef>
                <a:spcPts val="300"/>
              </a:spcBef>
              <a:buClr>
                <a:srgbClr val="C00000"/>
              </a:buClr>
            </a:pPr>
            <a:r>
              <a:rPr lang="ru-RU" sz="1700" b="1" dirty="0">
                <a:solidFill>
                  <a:srgbClr val="880F9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ПО РАЗВИТИЮ НАЦЕЛЕНЫ НА ПОДДЕРЖКУ ПРОФЕССИОНАЛИЗМА,  КОМПЕТЕНЦИЙ И ПРЕСТИЖА СПЕЦИАЛИСТОВ СТРОИТЕЛЬНОЙ ОТРАСЛИ путем:</a:t>
            </a:r>
            <a:endParaRPr lang="ru-RU" sz="1700" b="1" dirty="0">
              <a:solidFill>
                <a:srgbClr val="880F9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Развития обязательной независимой оценки квалификации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 новым профессиональным стандартам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для повышения компетенций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ГАПов и ГИПов, а также специалистов 5-7 уровня квалификации;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и развития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Советах по профессиональной квалификации Центров оценки квалификации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(ЦОК)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системы Экзаменационных центров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(ЭЦ);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Усиления правовой и имущественной ответственности специалистов (ГАПов и ГИПов)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принимаемые решения с одновременным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исключением излишних технических требований и административных процедур, в том числе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(для проектной документации установленного перечня объектов)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прохождению государственной экспертизы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проектной документации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строительного надзора;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требований</a:t>
            </a:r>
            <a:r>
              <a:rPr lang="ru-RU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 решению Советов Нацобъединений)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исключению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национальных реестров специалистов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лиц, нарушающих нормы законодательства;   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Создания национальными объединениями цифровой платформы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ведения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реестров всех трудовых ресурсов,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работающих в проектно-изыскательской и строительной сфере;</a:t>
            </a:r>
          </a:p>
          <a:p>
            <a:pPr marL="285750" indent="-285750" algn="just">
              <a:spcBef>
                <a:spcPts val="300"/>
              </a:spcBef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Резкого повышения производительности труда, заработной платы и престижа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работников отрасли, постепенный отказ от привлечения иностранных работников.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6A205C85-2A9C-4C80-ADCB-D076F80DB292}"/>
              </a:ext>
            </a:extLst>
          </p:cNvPr>
          <p:cNvSpPr/>
          <p:nvPr/>
        </p:nvSpPr>
        <p:spPr>
          <a:xfrm>
            <a:off x="-10815" y="-33014"/>
            <a:ext cx="101835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 сообщества по развитие системы саморегулирования в строительстве в отношении физических лиц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ADB48D-B2F7-42D4-AC61-9A6D34793683}"/>
              </a:ext>
            </a:extLst>
          </p:cNvPr>
          <p:cNvSpPr txBox="1"/>
          <p:nvPr/>
        </p:nvSpPr>
        <p:spPr>
          <a:xfrm>
            <a:off x="11740056" y="6507239"/>
            <a:ext cx="45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4052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372A931-21E0-4774-B29A-FB11064A3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21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8007DC-35D3-43F0-84C3-619A32C9CE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5" y="6255757"/>
            <a:ext cx="1915202" cy="372224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028700" y="561973"/>
            <a:ext cx="10427179" cy="10477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законодательстве и введение </a:t>
            </a:r>
            <a:b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сентября 2022 года обязательной системы независимой оценки квалификации.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2808" y="1863306"/>
            <a:ext cx="104465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соответствие с изменениями в Градостроительный кодекс РФ п.4.ст.55.5-1 специалисты по организации инженерных изысканий, организации архитектурно-строительного проектирования, специалисты по организации строительства обязаны не реже одного раза в пять лет проходить независимую оценку квалификации (НОК).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700" y="4356340"/>
            <a:ext cx="10343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специалистов включенных в НРС сразу по двум направлениям: организация выполнения работ по инженерным изысканиям и по подготовке проектной документации, необходимо будет пройти независимую оценку по двум квалификациям</a:t>
            </a:r>
          </a:p>
        </p:txBody>
      </p:sp>
    </p:spTree>
    <p:extLst>
      <p:ext uri="{BB962C8B-B14F-4D97-AF65-F5344CB8AC3E}">
        <p14:creationId xmlns:p14="http://schemas.microsoft.com/office/powerpoint/2010/main" val="157865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422" y="493896"/>
            <a:ext cx="7878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9" y="285452"/>
            <a:ext cx="9363075" cy="5753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1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422" y="493896"/>
            <a:ext cx="7878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78478" y="23475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1177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Обязательные профессиональные стандарты с </a:t>
            </a:r>
          </a:p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1177D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01.09.2022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-293234" y="1419968"/>
            <a:ext cx="51938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по организации инженерных изысканий </a:t>
            </a:r>
            <a:endParaRPr lang="en-US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(приказ Минтруда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России от 21.04.2022 № 227н)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-759872" y="3022604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Архитектор</a:t>
            </a:r>
            <a:endParaRPr lang="ru-RU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(приказ Минтруда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России от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6.04.2022 № 202н</a:t>
            </a:r>
            <a:r>
              <a:rPr lang="en-US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686121" y="470878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Специалист по организации архитектурно-строительного проектирования 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(приказ Минтруда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России от 21.04.2022 № 228н)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00598" y="1419969"/>
            <a:ext cx="5527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ОТФ А. Организация инженерных изысканий для подготовки проектной документации, строительства, реконструкции объектов капитального строительства и линейных сооружений 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(7 уровень квалификации)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78531" y="331945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ОТФ С. Руководство процессом архитектурно-строительного проектирования объектов капитального строительства и работами, связанными с их реализацией 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(7 уровень квалификации)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32563" y="500979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ОТФ А. Организация архитектурно-строительного проектирования объектов капитального строительства </a:t>
            </a:r>
          </a:p>
          <a:p>
            <a:pPr algn="ctr"/>
            <a:r>
              <a:rPr lang="ru-RU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(7 уровень квалификации)</a:t>
            </a:r>
          </a:p>
        </p:txBody>
      </p:sp>
    </p:spTree>
    <p:extLst>
      <p:ext uri="{BB962C8B-B14F-4D97-AF65-F5344CB8AC3E}">
        <p14:creationId xmlns:p14="http://schemas.microsoft.com/office/powerpoint/2010/main" val="214040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F4342E22-5696-F448-9F5B-7BA94AFDEF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275169" y="112256"/>
            <a:ext cx="95356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Оценочные средства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10715623" y="30354"/>
            <a:ext cx="1456735" cy="57708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от 1 ноября 2016 года №601н</a:t>
            </a:r>
            <a:endParaRPr lang="ru-RU" sz="10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223476" y="984081"/>
            <a:ext cx="958875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стандарт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«Архитектор»</a:t>
            </a:r>
          </a:p>
          <a:p>
            <a:pPr algn="ctr"/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архитектор проекта 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 по организации архитектурно-строительного проектирования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(7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квалификации)</a:t>
            </a:r>
          </a:p>
        </p:txBody>
      </p: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xmlns="" id="{D91E8037-A431-44C5-A9AB-84D772419248}"/>
              </a:ext>
            </a:extLst>
          </p:cNvPr>
          <p:cNvGrpSpPr/>
          <p:nvPr/>
        </p:nvGrpSpPr>
        <p:grpSpPr>
          <a:xfrm>
            <a:off x="968184" y="3994864"/>
            <a:ext cx="504055" cy="282954"/>
            <a:chOff x="2245898" y="999068"/>
            <a:chExt cx="574690" cy="450909"/>
          </a:xfrm>
        </p:grpSpPr>
        <p:sp>
          <p:nvSpPr>
            <p:cNvPr id="77" name="Нашивка 29">
              <a:extLst>
                <a:ext uri="{FF2B5EF4-FFF2-40B4-BE49-F238E27FC236}">
                  <a16:creationId xmlns:a16="http://schemas.microsoft.com/office/drawing/2014/main" xmlns="" id="{5BB8DA60-E3AE-4E81-9BA4-997DE855DFA5}"/>
                </a:ext>
              </a:extLst>
            </p:cNvPr>
            <p:cNvSpPr/>
            <p:nvPr/>
          </p:nvSpPr>
          <p:spPr>
            <a:xfrm>
              <a:off x="2245898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Нашивка 30">
              <a:extLst>
                <a:ext uri="{FF2B5EF4-FFF2-40B4-BE49-F238E27FC236}">
                  <a16:creationId xmlns:a16="http://schemas.microsoft.com/office/drawing/2014/main" xmlns="" id="{8CBB9787-CAD4-4A5C-A559-751EFAFA439C}"/>
                </a:ext>
              </a:extLst>
            </p:cNvPr>
            <p:cNvSpPr/>
            <p:nvPr/>
          </p:nvSpPr>
          <p:spPr>
            <a:xfrm>
              <a:off x="2465785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9" name="TextBox 78"/>
          <p:cNvSpPr txBox="1"/>
          <p:nvPr/>
        </p:nvSpPr>
        <p:spPr>
          <a:xfrm>
            <a:off x="68098" y="5348447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665100" y="3473046"/>
            <a:ext cx="3055415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разработано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вопросов</a:t>
            </a:r>
          </a:p>
        </p:txBody>
      </p:sp>
      <p:sp>
        <p:nvSpPr>
          <p:cNvPr id="81" name="Прямоугольник 80"/>
          <p:cNvSpPr/>
          <p:nvPr/>
        </p:nvSpPr>
        <p:spPr>
          <a:xfrm>
            <a:off x="1665100" y="3951675"/>
            <a:ext cx="3055415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тесте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вопросов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658138" y="5261492"/>
            <a:ext cx="4062377" cy="646331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прохождения теста необходимо дать 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правильных ответов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xmlns="" id="{D91E8037-A431-44C5-A9AB-84D772419248}"/>
              </a:ext>
            </a:extLst>
          </p:cNvPr>
          <p:cNvGrpSpPr/>
          <p:nvPr/>
        </p:nvGrpSpPr>
        <p:grpSpPr>
          <a:xfrm>
            <a:off x="968184" y="3508985"/>
            <a:ext cx="504055" cy="282954"/>
            <a:chOff x="2245898" y="999068"/>
            <a:chExt cx="574690" cy="450909"/>
          </a:xfrm>
        </p:grpSpPr>
        <p:sp>
          <p:nvSpPr>
            <p:cNvPr id="84" name="Нашивка 29">
              <a:extLst>
                <a:ext uri="{FF2B5EF4-FFF2-40B4-BE49-F238E27FC236}">
                  <a16:creationId xmlns:a16="http://schemas.microsoft.com/office/drawing/2014/main" xmlns="" id="{5BB8DA60-E3AE-4E81-9BA4-997DE855DFA5}"/>
                </a:ext>
              </a:extLst>
            </p:cNvPr>
            <p:cNvSpPr/>
            <p:nvPr/>
          </p:nvSpPr>
          <p:spPr>
            <a:xfrm>
              <a:off x="2245898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Нашивка 30">
              <a:extLst>
                <a:ext uri="{FF2B5EF4-FFF2-40B4-BE49-F238E27FC236}">
                  <a16:creationId xmlns:a16="http://schemas.microsoft.com/office/drawing/2014/main" xmlns="" id="{8CBB9787-CAD4-4A5C-A559-751EFAFA439C}"/>
                </a:ext>
              </a:extLst>
            </p:cNvPr>
            <p:cNvSpPr/>
            <p:nvPr/>
          </p:nvSpPr>
          <p:spPr>
            <a:xfrm>
              <a:off x="2465785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7401273" y="3467781"/>
            <a:ext cx="3409537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критериев оценки</a:t>
            </a:r>
          </a:p>
        </p:txBody>
      </p:sp>
      <p:sp>
        <p:nvSpPr>
          <p:cNvPr id="94" name="Прямоугольник 93"/>
          <p:cNvSpPr/>
          <p:nvPr/>
        </p:nvSpPr>
        <p:spPr>
          <a:xfrm>
            <a:off x="7401273" y="3946410"/>
            <a:ext cx="3409537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балльная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шкала</a:t>
            </a:r>
          </a:p>
        </p:txBody>
      </p:sp>
      <p:sp>
        <p:nvSpPr>
          <p:cNvPr id="95" name="Прямоугольник 94"/>
          <p:cNvSpPr/>
          <p:nvPr/>
        </p:nvSpPr>
        <p:spPr>
          <a:xfrm>
            <a:off x="6533532" y="5231213"/>
            <a:ext cx="4277277" cy="646331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защиты портфолио необходимо набрать не менее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94602" y="5320809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401273" y="2770633"/>
            <a:ext cx="3409536" cy="58477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1665100" y="2773300"/>
            <a:ext cx="3055415" cy="58477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65100" y="4425039"/>
            <a:ext cx="3055415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01273" y="4425039"/>
            <a:ext cx="3409537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на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xmlns="" id="{D91E8037-A431-44C5-A9AB-84D772419248}"/>
              </a:ext>
            </a:extLst>
          </p:cNvPr>
          <p:cNvGrpSpPr/>
          <p:nvPr/>
        </p:nvGrpSpPr>
        <p:grpSpPr>
          <a:xfrm>
            <a:off x="6726260" y="3989599"/>
            <a:ext cx="504055" cy="282954"/>
            <a:chOff x="2245898" y="999068"/>
            <a:chExt cx="574690" cy="450909"/>
          </a:xfrm>
        </p:grpSpPr>
        <p:sp>
          <p:nvSpPr>
            <p:cNvPr id="41" name="Нашивка 29">
              <a:extLst>
                <a:ext uri="{FF2B5EF4-FFF2-40B4-BE49-F238E27FC236}">
                  <a16:creationId xmlns:a16="http://schemas.microsoft.com/office/drawing/2014/main" xmlns="" id="{5BB8DA60-E3AE-4E81-9BA4-997DE855DFA5}"/>
                </a:ext>
              </a:extLst>
            </p:cNvPr>
            <p:cNvSpPr/>
            <p:nvPr/>
          </p:nvSpPr>
          <p:spPr>
            <a:xfrm>
              <a:off x="2245898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Нашивка 30">
              <a:extLst>
                <a:ext uri="{FF2B5EF4-FFF2-40B4-BE49-F238E27FC236}">
                  <a16:creationId xmlns:a16="http://schemas.microsoft.com/office/drawing/2014/main" xmlns="" id="{8CBB9787-CAD4-4A5C-A559-751EFAFA439C}"/>
                </a:ext>
              </a:extLst>
            </p:cNvPr>
            <p:cNvSpPr/>
            <p:nvPr/>
          </p:nvSpPr>
          <p:spPr>
            <a:xfrm>
              <a:off x="2465785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xmlns="" id="{D91E8037-A431-44C5-A9AB-84D772419248}"/>
              </a:ext>
            </a:extLst>
          </p:cNvPr>
          <p:cNvGrpSpPr/>
          <p:nvPr/>
        </p:nvGrpSpPr>
        <p:grpSpPr>
          <a:xfrm>
            <a:off x="968184" y="4458522"/>
            <a:ext cx="504055" cy="282954"/>
            <a:chOff x="2245898" y="999068"/>
            <a:chExt cx="574690" cy="450909"/>
          </a:xfrm>
        </p:grpSpPr>
        <p:sp>
          <p:nvSpPr>
            <p:cNvPr id="44" name="Нашивка 29">
              <a:extLst>
                <a:ext uri="{FF2B5EF4-FFF2-40B4-BE49-F238E27FC236}">
                  <a16:creationId xmlns:a16="http://schemas.microsoft.com/office/drawing/2014/main" xmlns="" id="{5BB8DA60-E3AE-4E81-9BA4-997DE855DFA5}"/>
                </a:ext>
              </a:extLst>
            </p:cNvPr>
            <p:cNvSpPr/>
            <p:nvPr/>
          </p:nvSpPr>
          <p:spPr>
            <a:xfrm>
              <a:off x="2245898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Нашивка 30">
              <a:extLst>
                <a:ext uri="{FF2B5EF4-FFF2-40B4-BE49-F238E27FC236}">
                  <a16:creationId xmlns:a16="http://schemas.microsoft.com/office/drawing/2014/main" xmlns="" id="{8CBB9787-CAD4-4A5C-A559-751EFAFA439C}"/>
                </a:ext>
              </a:extLst>
            </p:cNvPr>
            <p:cNvSpPr/>
            <p:nvPr/>
          </p:nvSpPr>
          <p:spPr>
            <a:xfrm>
              <a:off x="2465785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xmlns="" id="{D91E8037-A431-44C5-A9AB-84D772419248}"/>
              </a:ext>
            </a:extLst>
          </p:cNvPr>
          <p:cNvGrpSpPr/>
          <p:nvPr/>
        </p:nvGrpSpPr>
        <p:grpSpPr>
          <a:xfrm>
            <a:off x="6746719" y="4468228"/>
            <a:ext cx="504055" cy="282954"/>
            <a:chOff x="2245898" y="999068"/>
            <a:chExt cx="574690" cy="450909"/>
          </a:xfrm>
        </p:grpSpPr>
        <p:sp>
          <p:nvSpPr>
            <p:cNvPr id="47" name="Нашивка 29">
              <a:extLst>
                <a:ext uri="{FF2B5EF4-FFF2-40B4-BE49-F238E27FC236}">
                  <a16:creationId xmlns:a16="http://schemas.microsoft.com/office/drawing/2014/main" xmlns="" id="{5BB8DA60-E3AE-4E81-9BA4-997DE855DFA5}"/>
                </a:ext>
              </a:extLst>
            </p:cNvPr>
            <p:cNvSpPr/>
            <p:nvPr/>
          </p:nvSpPr>
          <p:spPr>
            <a:xfrm>
              <a:off x="2245898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Нашивка 30">
              <a:extLst>
                <a:ext uri="{FF2B5EF4-FFF2-40B4-BE49-F238E27FC236}">
                  <a16:creationId xmlns:a16="http://schemas.microsoft.com/office/drawing/2014/main" xmlns="" id="{8CBB9787-CAD4-4A5C-A559-751EFAFA439C}"/>
                </a:ext>
              </a:extLst>
            </p:cNvPr>
            <p:cNvSpPr/>
            <p:nvPr/>
          </p:nvSpPr>
          <p:spPr>
            <a:xfrm>
              <a:off x="2465785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xmlns="" id="{D91E8037-A431-44C5-A9AB-84D772419248}"/>
              </a:ext>
            </a:extLst>
          </p:cNvPr>
          <p:cNvGrpSpPr/>
          <p:nvPr/>
        </p:nvGrpSpPr>
        <p:grpSpPr>
          <a:xfrm>
            <a:off x="6746719" y="3549194"/>
            <a:ext cx="504055" cy="282954"/>
            <a:chOff x="2245898" y="999068"/>
            <a:chExt cx="574690" cy="450909"/>
          </a:xfrm>
        </p:grpSpPr>
        <p:sp>
          <p:nvSpPr>
            <p:cNvPr id="50" name="Нашивка 29">
              <a:extLst>
                <a:ext uri="{FF2B5EF4-FFF2-40B4-BE49-F238E27FC236}">
                  <a16:creationId xmlns:a16="http://schemas.microsoft.com/office/drawing/2014/main" xmlns="" id="{5BB8DA60-E3AE-4E81-9BA4-997DE855DFA5}"/>
                </a:ext>
              </a:extLst>
            </p:cNvPr>
            <p:cNvSpPr/>
            <p:nvPr/>
          </p:nvSpPr>
          <p:spPr>
            <a:xfrm>
              <a:off x="2245898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Нашивка 30">
              <a:extLst>
                <a:ext uri="{FF2B5EF4-FFF2-40B4-BE49-F238E27FC236}">
                  <a16:creationId xmlns:a16="http://schemas.microsoft.com/office/drawing/2014/main" xmlns="" id="{8CBB9787-CAD4-4A5C-A559-751EFAFA439C}"/>
                </a:ext>
              </a:extLst>
            </p:cNvPr>
            <p:cNvSpPr/>
            <p:nvPr/>
          </p:nvSpPr>
          <p:spPr>
            <a:xfrm>
              <a:off x="2465785" y="999068"/>
              <a:ext cx="354803" cy="450909"/>
            </a:xfrm>
            <a:prstGeom prst="chevron">
              <a:avLst>
                <a:gd name="adj" fmla="val 63228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94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4342E22-5696-F448-9F5B-7BA94AFDE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642869" y="138810"/>
            <a:ext cx="6679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Оценочные средства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32489" y="6256"/>
            <a:ext cx="1456735" cy="57708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от 1 ноября 2016 года №601н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7091" y="746650"/>
            <a:ext cx="1205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 по организации архитектурно-строительного проектирования»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-6249" y="1462632"/>
            <a:ext cx="122146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 проекта (специалист по организации архитектурно-строительного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проектирования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11514" y="2307824"/>
            <a:ext cx="3520404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501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25247" y="2777862"/>
            <a:ext cx="3506671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тесте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11514" y="3723159"/>
            <a:ext cx="3520406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 -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правильных ответов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004967" y="3654355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критериев оценки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004967" y="4039870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льная шкала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004967" y="4838586"/>
            <a:ext cx="3382449" cy="338554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2" y="300802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04967" y="4439228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311514" y="3253121"/>
            <a:ext cx="3520405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22699" y="5311457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775515" y="2254648"/>
            <a:ext cx="373142" cy="18644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25247" y="4428934"/>
            <a:ext cx="3520406" cy="707886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3374" y="5393084"/>
            <a:ext cx="1801251" cy="46166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12766" y="3010651"/>
            <a:ext cx="1549875" cy="46166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11512" y="5667448"/>
            <a:ext cx="3520406" cy="707886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практических задач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Левая фигурная скобка 79"/>
          <p:cNvSpPr/>
          <p:nvPr/>
        </p:nvSpPr>
        <p:spPr>
          <a:xfrm>
            <a:off x="2775515" y="4333790"/>
            <a:ext cx="373142" cy="223307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Левая фигурная скобка 81"/>
          <p:cNvSpPr/>
          <p:nvPr/>
        </p:nvSpPr>
        <p:spPr>
          <a:xfrm>
            <a:off x="7622769" y="3584134"/>
            <a:ext cx="373142" cy="171615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04967" y="5498171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практических задач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04967" y="5883686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 в задании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04967" y="6283044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зачета необходимо решить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Левая фигурная скобка 86"/>
          <p:cNvSpPr/>
          <p:nvPr/>
        </p:nvSpPr>
        <p:spPr>
          <a:xfrm>
            <a:off x="7622769" y="5427950"/>
            <a:ext cx="373142" cy="126425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F4342E22-5696-F448-9F5B-7BA94AFDEF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1" y="0"/>
            <a:ext cx="12192000" cy="6858000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2642869" y="138810"/>
            <a:ext cx="66790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Оценочные средства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0732489" y="6256"/>
            <a:ext cx="1456735" cy="577081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Минтруда от 1 ноября 2016 года №601н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722780"/>
            <a:ext cx="12052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Профессиональный стандарт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«Специалист по организации инженерных изысканий»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0321" y="1438762"/>
            <a:ext cx="12011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 проекта (специалист по организации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инженерных изысканий)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уровень квалификации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11514" y="2307824"/>
            <a:ext cx="3520404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разработаны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262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вопроса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325247" y="2777862"/>
            <a:ext cx="3506671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тесте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вопросов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311514" y="3723159"/>
            <a:ext cx="3520406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 -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правильных ответов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8004967" y="3654355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критериев оценки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8004967" y="4039870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 – соответствие критерию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8004967" y="4838586"/>
            <a:ext cx="3382449" cy="338554"/>
          </a:xfrm>
          <a:prstGeom prst="rect">
            <a:avLst/>
          </a:prstGeom>
          <a:ln w="19050">
            <a:solidFill>
              <a:schemeClr val="bg2">
                <a:lumMod val="2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Зачет -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баллов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962" y="3008024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004967" y="4439228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10-15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минут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3311514" y="3253121"/>
            <a:ext cx="3520405" cy="369332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минут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-22699" y="5311457"/>
            <a:ext cx="538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endParaRPr lang="ru-RU" sz="36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Левая фигурная скобка 1"/>
          <p:cNvSpPr/>
          <p:nvPr/>
        </p:nvSpPr>
        <p:spPr>
          <a:xfrm>
            <a:off x="2775515" y="2254648"/>
            <a:ext cx="373142" cy="186449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325247" y="4428934"/>
            <a:ext cx="3520406" cy="707886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623374" y="5393084"/>
            <a:ext cx="1801251" cy="46166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912766" y="3010651"/>
            <a:ext cx="1549875" cy="461665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3311512" y="5667448"/>
            <a:ext cx="3520406" cy="707886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практических задач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Левая фигурная скобка 79"/>
          <p:cNvSpPr/>
          <p:nvPr/>
        </p:nvSpPr>
        <p:spPr>
          <a:xfrm>
            <a:off x="2775515" y="4333790"/>
            <a:ext cx="373142" cy="223307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Левая фигурная скобка 81"/>
          <p:cNvSpPr/>
          <p:nvPr/>
        </p:nvSpPr>
        <p:spPr>
          <a:xfrm>
            <a:off x="7622769" y="3584134"/>
            <a:ext cx="373142" cy="171615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8004967" y="5498171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практических задач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004967" y="5883686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задачи в задании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004967" y="6283044"/>
            <a:ext cx="3382448" cy="338554"/>
          </a:xfrm>
          <a:prstGeom prst="rect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зачета необходимо решить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Левая фигурная скобка 86"/>
          <p:cNvSpPr/>
          <p:nvPr/>
        </p:nvSpPr>
        <p:spPr>
          <a:xfrm>
            <a:off x="7622769" y="5427950"/>
            <a:ext cx="373142" cy="126425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CFCFD7-6FC8-4B28-83A7-267FB791A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19186" y="0"/>
            <a:ext cx="12398271" cy="685800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51113" y="1705098"/>
            <a:ext cx="108911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Федеральному закону от 1 декабря 2007 г. N 315-ФЗ "О саморегулируемых организациях" </a:t>
            </a: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саморегулирование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это самостоятельная, инициативная деятельность субъектов предпринимательской или профессиональной деятельности в строительной отрасли, которая включает в себя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разработку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установление правил и стандартов предпринимательской или профессиональной деятельности в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архитектурно-строительной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отрасли и требований к членству в СРО; </a:t>
            </a:r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контроль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соблюдением членами СРО требований законодательства Российской Федерации, правил и стандартов саморегулируемой организации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привлечение к ответственности членов СРО за нарушение правил и стандартов саморегулируемой организации.</a:t>
            </a:r>
          </a:p>
        </p:txBody>
      </p:sp>
      <p:pic>
        <p:nvPicPr>
          <p:cNvPr id="2050" name="Picture 2" descr="C:\Users\Chunikhina_gy\Desktop\1740_sro151120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220" y="4203290"/>
            <a:ext cx="6172200" cy="265471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9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6C8313F-3E5D-4C7E-A3DF-C1EA678FD7C5}"/>
              </a:ext>
            </a:extLst>
          </p:cNvPr>
          <p:cNvSpPr txBox="1"/>
          <p:nvPr/>
        </p:nvSpPr>
        <p:spPr>
          <a:xfrm>
            <a:off x="346353" y="95043"/>
            <a:ext cx="7435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spc="-5" dirty="0">
                <a:solidFill>
                  <a:srgbClr val="01177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Независимая</a:t>
            </a:r>
            <a:r>
              <a:rPr lang="ru-RU" sz="2800" b="1" spc="-29" dirty="0">
                <a:solidFill>
                  <a:srgbClr val="01177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1177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оценка</a:t>
            </a:r>
            <a:r>
              <a:rPr lang="ru-RU" sz="2800" b="1" spc="-19" dirty="0">
                <a:solidFill>
                  <a:srgbClr val="01177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01177D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квалификации</a:t>
            </a:r>
          </a:p>
          <a:p>
            <a:pPr algn="just"/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31816" y="2521447"/>
            <a:ext cx="6096000" cy="394723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региона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 стран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 действуе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ru-RU" b="1" spc="-13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ЦОК и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107 экзаменационных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центров </a:t>
            </a: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Утверждены</a:t>
            </a:r>
            <a:r>
              <a:rPr lang="ru-RU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b="1"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профессиональных </a:t>
            </a:r>
            <a:r>
              <a:rPr lang="ru-RU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стандартов</a:t>
            </a:r>
          </a:p>
          <a:p>
            <a:pPr marL="182835" indent="-171255">
              <a:spcBef>
                <a:spcPts val="677"/>
              </a:spcBef>
              <a:buClr>
                <a:srgbClr val="DE202A"/>
              </a:buClr>
              <a:buChar char="•"/>
              <a:tabLst>
                <a:tab pos="183444" algn="l"/>
              </a:tabLst>
            </a:pPr>
            <a:r>
              <a:rPr lang="ru-RU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Аттестовано 600 экспертов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09927" y="638877"/>
            <a:ext cx="7621032" cy="4528835"/>
          </a:xfrm>
          <a:prstGeom prst="rect">
            <a:avLst/>
          </a:prstGeom>
        </p:spPr>
      </p:pic>
      <p:sp>
        <p:nvSpPr>
          <p:cNvPr id="20" name="Прямоугольная выноска 19"/>
          <p:cNvSpPr/>
          <p:nvPr/>
        </p:nvSpPr>
        <p:spPr>
          <a:xfrm>
            <a:off x="2839466" y="3277156"/>
            <a:ext cx="754483" cy="270217"/>
          </a:xfrm>
          <a:prstGeom prst="wedgeRectCallout">
            <a:avLst>
              <a:gd name="adj1" fmla="val 17623"/>
              <a:gd name="adj2" fmla="val 91784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МСК 36</a:t>
            </a:r>
            <a:endParaRPr lang="ru-RU" sz="969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Прямоугольная выноска 20"/>
          <p:cNvSpPr/>
          <p:nvPr/>
        </p:nvSpPr>
        <p:spPr>
          <a:xfrm>
            <a:off x="2447423" y="4362714"/>
            <a:ext cx="781244" cy="270217"/>
          </a:xfrm>
          <a:prstGeom prst="wedgeRectCallout">
            <a:avLst>
              <a:gd name="adj1" fmla="val 17623"/>
              <a:gd name="adj2" fmla="val 91784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СКФО и ЮФО 14</a:t>
            </a:r>
            <a:endParaRPr lang="ru-RU" sz="969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ая выноска 21"/>
          <p:cNvSpPr/>
          <p:nvPr/>
        </p:nvSpPr>
        <p:spPr>
          <a:xfrm>
            <a:off x="2591744" y="3709640"/>
            <a:ext cx="754483" cy="270217"/>
          </a:xfrm>
          <a:prstGeom prst="wedgeRectCallout">
            <a:avLst>
              <a:gd name="adj1" fmla="val 17623"/>
              <a:gd name="adj2" fmla="val 91784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ЦФО 21</a:t>
            </a:r>
            <a:endParaRPr lang="ru-RU" sz="969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3228667" y="2521447"/>
            <a:ext cx="829014" cy="270217"/>
          </a:xfrm>
          <a:prstGeom prst="wedgeRectCallout">
            <a:avLst>
              <a:gd name="adj1" fmla="val 17623"/>
              <a:gd name="adj2" fmla="val 91784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СЗФО </a:t>
            </a:r>
            <a:r>
              <a:rPr lang="en-US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969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3436259" y="3882421"/>
            <a:ext cx="754483" cy="270217"/>
          </a:xfrm>
          <a:prstGeom prst="wedgeRectCallout">
            <a:avLst>
              <a:gd name="adj1" fmla="val -18502"/>
              <a:gd name="adj2" fmla="val 78769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ПФО </a:t>
            </a:r>
            <a:r>
              <a:rPr lang="en-US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endParaRPr lang="ru-RU" sz="969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4474636" y="3452210"/>
            <a:ext cx="754483" cy="270217"/>
          </a:xfrm>
          <a:prstGeom prst="wedgeRectCallout">
            <a:avLst>
              <a:gd name="adj1" fmla="val -20833"/>
              <a:gd name="adj2" fmla="val 75515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УФО 8</a:t>
            </a:r>
            <a:endParaRPr lang="ru-RU" sz="969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5871888" y="3835685"/>
            <a:ext cx="754483" cy="270217"/>
          </a:xfrm>
          <a:prstGeom prst="wedgeRectCallout">
            <a:avLst>
              <a:gd name="adj1" fmla="val -18502"/>
              <a:gd name="adj2" fmla="val 88531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СФО </a:t>
            </a:r>
            <a:r>
              <a:rPr lang="en-US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803613" y="2768187"/>
            <a:ext cx="754483" cy="270217"/>
          </a:xfrm>
          <a:prstGeom prst="wedgeRectCallout">
            <a:avLst>
              <a:gd name="adj1" fmla="val -18502"/>
              <a:gd name="adj2" fmla="val 88531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ДФО</a:t>
            </a:r>
            <a:r>
              <a:rPr lang="en-US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  <a:endParaRPr lang="ru-RU" sz="969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2593401" y="2801182"/>
            <a:ext cx="876831" cy="270217"/>
          </a:xfrm>
          <a:prstGeom prst="wedgeRectCallout">
            <a:avLst>
              <a:gd name="adj1" fmla="val -18502"/>
              <a:gd name="adj2" fmla="val 88531"/>
            </a:avLst>
          </a:prstGeom>
          <a:solidFill>
            <a:srgbClr val="E20000">
              <a:alpha val="9058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69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Минск 1</a:t>
            </a:r>
            <a:endParaRPr lang="ru-RU" sz="969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43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541" y="0"/>
            <a:ext cx="2910325" cy="68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0" t="262" r="12655" b="-262"/>
          <a:stretch/>
        </p:blipFill>
        <p:spPr bwMode="auto">
          <a:xfrm>
            <a:off x="-1" y="0"/>
            <a:ext cx="7365541" cy="687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49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CFCFD7-6FC8-4B28-83A7-267FB791A9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6"/>
          <a:stretch/>
        </p:blipFill>
        <p:spPr>
          <a:xfrm>
            <a:off x="-245762" y="-1"/>
            <a:ext cx="12437762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4C248A-3F86-4534-A8FC-08EEBB526F10}"/>
              </a:ext>
            </a:extLst>
          </p:cNvPr>
          <p:cNvSpPr txBox="1"/>
          <p:nvPr/>
        </p:nvSpPr>
        <p:spPr>
          <a:xfrm>
            <a:off x="227023" y="1768541"/>
            <a:ext cx="7435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Montserrat SemiBold" panose="00000700000000000000" pitchFamily="2" charset="-52"/>
              </a:rPr>
              <a:t>МЫ ВСЕГДА НА СВЯЗИ!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71F0C23-D4B7-4220-893B-39C94E61C351}"/>
              </a:ext>
            </a:extLst>
          </p:cNvPr>
          <p:cNvSpPr txBox="1"/>
          <p:nvPr/>
        </p:nvSpPr>
        <p:spPr>
          <a:xfrm>
            <a:off x="2762119" y="3481457"/>
            <a:ext cx="7435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-52"/>
              </a:rPr>
              <a:t>spoural.ru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en-US" sz="2000" dirty="0">
                <a:solidFill>
                  <a:schemeClr val="bg1"/>
                </a:solidFill>
                <a:latin typeface="Montserrat" panose="00000500000000000000" pitchFamily="2" charset="-52"/>
              </a:rPr>
              <a:t>E-mail: </a:t>
            </a:r>
            <a:r>
              <a:rPr lang="en-US" sz="2000" dirty="0" err="1">
                <a:solidFill>
                  <a:schemeClr val="bg1"/>
                </a:solidFill>
                <a:latin typeface="Montserrat" panose="00000500000000000000" pitchFamily="2" charset="-52"/>
              </a:rPr>
              <a:t>info@spoural.ru</a:t>
            </a:r>
            <a:endParaRPr lang="ru-RU" sz="2000" dirty="0">
              <a:solidFill>
                <a:schemeClr val="bg1"/>
              </a:solidFill>
              <a:latin typeface="Montserrat" panose="00000500000000000000" pitchFamily="2" charset="-52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1A65FB1E-00E4-450A-88BE-73BBAE53B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2" y="2789488"/>
            <a:ext cx="2056481" cy="205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C8FCF99-15E7-444D-8C36-630174A5D0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716" y="3574931"/>
            <a:ext cx="267015" cy="27622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82C57D-5CB2-46E2-AD94-682401D7AD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12" y="2810692"/>
            <a:ext cx="263442" cy="2634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C35661E-DD7F-49A8-842E-D5751B379500}"/>
              </a:ext>
            </a:extLst>
          </p:cNvPr>
          <p:cNvSpPr txBox="1"/>
          <p:nvPr/>
        </p:nvSpPr>
        <p:spPr>
          <a:xfrm>
            <a:off x="7039354" y="2789488"/>
            <a:ext cx="7435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Юр. адрес: 454087, Россия, </a:t>
            </a:r>
          </a:p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г. Челябинск, Блюхера ул., 69</a:t>
            </a:r>
          </a:p>
          <a:p>
            <a:endParaRPr lang="ru-RU" sz="1200" dirty="0">
              <a:solidFill>
                <a:schemeClr val="bg1"/>
              </a:solidFill>
              <a:latin typeface="Montserrat" panose="00000500000000000000" pitchFamily="2" charset="-52"/>
            </a:endParaRPr>
          </a:p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Местонахождение: 454087, Россия,  г. Челябинск, </a:t>
            </a:r>
          </a:p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Блюхера ул., 69, оф. 221 (приемная, 2 этаж)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A3DCA75-8717-4C5D-8DCC-63D8B8B005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56" y="3979714"/>
            <a:ext cx="242110" cy="29975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4047B71-6907-41DF-BE35-8D4F7F233449}"/>
              </a:ext>
            </a:extLst>
          </p:cNvPr>
          <p:cNvSpPr txBox="1"/>
          <p:nvPr/>
        </p:nvSpPr>
        <p:spPr>
          <a:xfrm>
            <a:off x="7178847" y="3958510"/>
            <a:ext cx="7435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ОГРН: 1097400000675</a:t>
            </a:r>
          </a:p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ИНН/КПП: 7453206010/745101001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4495F4F0-3A84-4649-B55D-D34249CA9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98" y="4581942"/>
            <a:ext cx="287668" cy="27660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E1183D5-4131-406E-BBBD-7A1E6DF9E91D}"/>
              </a:ext>
            </a:extLst>
          </p:cNvPr>
          <p:cNvSpPr txBox="1"/>
          <p:nvPr/>
        </p:nvSpPr>
        <p:spPr>
          <a:xfrm>
            <a:off x="7178847" y="4574439"/>
            <a:ext cx="7435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Montserrat" panose="00000500000000000000" pitchFamily="2" charset="-52"/>
              </a:rPr>
              <a:t>8(351)262-41-87</a:t>
            </a:r>
          </a:p>
        </p:txBody>
      </p:sp>
    </p:spTree>
    <p:extLst>
      <p:ext uri="{BB962C8B-B14F-4D97-AF65-F5344CB8AC3E}">
        <p14:creationId xmlns:p14="http://schemas.microsoft.com/office/powerpoint/2010/main" val="38214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33008" y="1217525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Предупреждение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причинения вреда жизни или здоровью физических лиц, имуществу физических или юридических лиц, государственному или муниципальному имуществу, окружающей среде, жизни или здоровью животных и растений, историко-культурным памятникам по причине недостатков работ, которые оказывают влияние на безопасность объектов и выполняются членами саморегулируемых организаций.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осуществления архитектурно-строительного проектирования;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исполнения членами СРО обязательств по договорам подряда на подготовку проектной документации, заключенным с использованием конкурентных способов определения исполнителей в соответствии с законодательством.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4593" y="82279"/>
            <a:ext cx="9364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ГрК РФ Статья 55.1. Основные цели саморегулируемых организаций в области инженерных изысканий, архитектурно-строительного проектирования, строительства, реконструкции, капитального ремонта, сноса объектов капитального строительства и содержание их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деятельности: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avatars.mds.yandex.net/i?id=482af6e9cf61cb6dcb8e090213e80475ea5cb518-12482606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71" r="21924"/>
          <a:stretch/>
        </p:blipFill>
        <p:spPr bwMode="auto">
          <a:xfrm>
            <a:off x="73478" y="1730670"/>
            <a:ext cx="2759530" cy="370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9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422" y="493896"/>
            <a:ext cx="7878536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ГрК РФ Статья 55.20. Национальные объединения саморегулируемых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организаций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400" dirty="0" smtClean="0">
              <a:solidFill>
                <a:srgbClr val="011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 smtClean="0">
                <a:solidFill>
                  <a:srgbClr val="011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Национальные </a:t>
            </a:r>
            <a:r>
              <a:rPr lang="ru-RU" dirty="0">
                <a:solidFill>
                  <a:srgbClr val="011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объединения саморегулируемых организаций являются общероссийскими негосударственными некоммерческими организациями, объединяющими саморегулируемые организации на основе обязательного членства, и создаются в форме ассоциации (союза</a:t>
            </a:r>
            <a:r>
              <a:rPr lang="ru-RU" dirty="0" smtClean="0">
                <a:solidFill>
                  <a:srgbClr val="011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b="1" dirty="0">
              <a:solidFill>
                <a:srgbClr val="0117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Национальное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объединение саморегулируемых организаций, основанных на членстве лиц, выполняющих инженерные изыскания, и саморегулируемых организаций, основанных на членстве лиц, осуществляющих подготовку проектной документации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2) Национальное объединение саморегулируемых организаций, основанных на членстве лиц, осуществляющих строительство.</a:t>
            </a:r>
            <a:endParaRPr lang="ru-RU" sz="2000" b="1" dirty="0">
              <a:solidFill>
                <a:srgbClr val="01177D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8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519306" cy="671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407" y="0"/>
            <a:ext cx="3314699" cy="688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64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422" y="493896"/>
            <a:ext cx="7878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12735" y="658724"/>
            <a:ext cx="83313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ГрК РФ Статья 55.16. Компенсационные фонды саморегулируемой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организации</a:t>
            </a:r>
          </a:p>
          <a:p>
            <a:pPr algn="ctr"/>
            <a:r>
              <a:rPr lang="ru-RU" sz="2000" dirty="0" smtClean="0">
                <a:solidFill>
                  <a:srgbClr val="011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Компенсационные </a:t>
            </a:r>
            <a:r>
              <a:rPr lang="ru-RU" sz="2000" dirty="0">
                <a:solidFill>
                  <a:srgbClr val="011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фонды саморегулируемых организаций являются обязательным элементом функционирования системы СРО и формируются согласно предписаниям законодательства РФ. </a:t>
            </a:r>
            <a:endParaRPr lang="ru-RU" sz="2000" dirty="0" smtClean="0">
              <a:solidFill>
                <a:srgbClr val="011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Основным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назначением компенсационных фондов является обеспечение имущественной ответственности участников профессионального объединения перед третьими лицами.</a:t>
            </a:r>
          </a:p>
        </p:txBody>
      </p:sp>
      <p:pic>
        <p:nvPicPr>
          <p:cNvPr id="4098" name="Picture 2" descr="https://avatars.mds.yandex.net/i?id=41cfb7fef88e6e1cd2ad5102847e9fe1ca98f552-9849146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53" y="3330032"/>
            <a:ext cx="5861278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5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69590" y="28423"/>
            <a:ext cx="93603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11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2017 году произошла реформа </a:t>
            </a:r>
            <a:r>
              <a:rPr lang="ru-RU" sz="2400" dirty="0">
                <a:solidFill>
                  <a:srgbClr val="011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института </a:t>
            </a:r>
            <a:r>
              <a:rPr lang="ru-RU" sz="2400" dirty="0" smtClean="0">
                <a:solidFill>
                  <a:srgbClr val="0117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саморегулирования</a:t>
            </a:r>
            <a:endParaRPr lang="ru-RU" sz="2400" dirty="0">
              <a:solidFill>
                <a:srgbClr val="0117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136" y="691605"/>
            <a:ext cx="117729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1177D"/>
                </a:solidFill>
              </a:rPr>
              <a:t>ФЗ от </a:t>
            </a:r>
            <a:r>
              <a:rPr lang="ru-RU" dirty="0">
                <a:solidFill>
                  <a:srgbClr val="01177D"/>
                </a:solidFill>
              </a:rPr>
              <a:t>3 июля 2016 г. N 372-ФЗ "О внесении изменений</a:t>
            </a:r>
          </a:p>
          <a:p>
            <a:r>
              <a:rPr lang="ru-RU" dirty="0">
                <a:solidFill>
                  <a:srgbClr val="01177D"/>
                </a:solidFill>
              </a:rPr>
              <a:t>в Градостроительный кодекс Российской Федерации и отдельные</a:t>
            </a:r>
          </a:p>
          <a:p>
            <a:r>
              <a:rPr lang="ru-RU" dirty="0">
                <a:solidFill>
                  <a:srgbClr val="01177D"/>
                </a:solidFill>
              </a:rPr>
              <a:t>законодательные акты Российской Федерации" ознаменовал собой начало</a:t>
            </a:r>
          </a:p>
          <a:p>
            <a:r>
              <a:rPr lang="ru-RU" dirty="0">
                <a:solidFill>
                  <a:srgbClr val="01177D"/>
                </a:solidFill>
              </a:rPr>
              <a:t>реформы института саморегулирования, в рамках которой произошли</a:t>
            </a:r>
          </a:p>
          <a:p>
            <a:r>
              <a:rPr lang="ru-RU" dirty="0">
                <a:solidFill>
                  <a:srgbClr val="01177D"/>
                </a:solidFill>
              </a:rPr>
              <a:t>следующие основные изменения:</a:t>
            </a:r>
          </a:p>
          <a:p>
            <a:r>
              <a:rPr lang="ru-RU" dirty="0"/>
              <a:t>- на СРО возложена ответственность за выполнение договорных</a:t>
            </a:r>
          </a:p>
          <a:p>
            <a:r>
              <a:rPr lang="ru-RU" dirty="0"/>
              <a:t>обязательств своих членов по договорам подряда, заключенным в рамках</a:t>
            </a:r>
          </a:p>
          <a:p>
            <a:r>
              <a:rPr lang="ru-RU" dirty="0"/>
              <a:t>федеральных законов от 5 апреля 2013 г. № 44-ФЗ, от 18 июля 2011 г. № 223-</a:t>
            </a:r>
          </a:p>
          <a:p>
            <a:r>
              <a:rPr lang="ru-RU" dirty="0"/>
              <a:t>ФЗ, постановления Правительства Российской Федерации от 1 июля 2016 г. №</a:t>
            </a:r>
          </a:p>
          <a:p>
            <a:r>
              <a:rPr lang="ru-RU" dirty="0"/>
              <a:t>615;</a:t>
            </a:r>
          </a:p>
          <a:p>
            <a:r>
              <a:rPr lang="ru-RU" dirty="0"/>
              <a:t>- компенсационные фонды СРО разделены на два типа —</a:t>
            </a:r>
          </a:p>
          <a:p>
            <a:r>
              <a:rPr lang="ru-RU" dirty="0"/>
              <a:t>компенсационные фонды возмещения вреда и компенсационные фонды</a:t>
            </a:r>
          </a:p>
          <a:p>
            <a:r>
              <a:rPr lang="ru-RU" dirty="0"/>
              <a:t>обеспечения договорных обязательств;</a:t>
            </a:r>
          </a:p>
          <a:p>
            <a:r>
              <a:rPr lang="ru-RU" dirty="0"/>
              <a:t>- созданы национальные реестры специалистов в области инженерных</a:t>
            </a:r>
          </a:p>
          <a:p>
            <a:r>
              <a:rPr lang="ru-RU" dirty="0"/>
              <a:t>изысканий, архитектурно-строительного проектирования и строительства;</a:t>
            </a:r>
          </a:p>
          <a:p>
            <a:r>
              <a:rPr lang="ru-RU" dirty="0"/>
              <a:t>- средства компенсационных фондов СРО размещены на специальных</a:t>
            </a:r>
          </a:p>
          <a:p>
            <a:r>
              <a:rPr lang="ru-RU" dirty="0"/>
              <a:t>счетах в банках, уполномоченных Правительством Российской Федерации;</a:t>
            </a:r>
          </a:p>
          <a:p>
            <a:r>
              <a:rPr lang="ru-RU" dirty="0"/>
              <a:t>- введен механизм регулирования процессов выполнения работ через</a:t>
            </a:r>
          </a:p>
          <a:p>
            <a:r>
              <a:rPr lang="ru-RU" dirty="0"/>
              <a:t>соответствующие стандарты на процессы выполнения работ, </a:t>
            </a:r>
            <a:r>
              <a:rPr lang="ru-RU" dirty="0" smtClean="0"/>
              <a:t>утверждаемые</a:t>
            </a:r>
            <a:endParaRPr lang="ru-RU" dirty="0"/>
          </a:p>
          <a:p>
            <a:r>
              <a:rPr lang="ru-RU" dirty="0" smtClean="0"/>
              <a:t>Национальными </a:t>
            </a:r>
            <a:r>
              <a:rPr lang="ru-RU" dirty="0"/>
              <a:t>объединениями саморегулируемых организаций.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6136" y="2163536"/>
            <a:ext cx="7780564" cy="13442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6136" y="3521367"/>
            <a:ext cx="7780564" cy="8710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1579" y="4392386"/>
            <a:ext cx="7780564" cy="5388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1579" y="4936672"/>
            <a:ext cx="7780564" cy="5388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6136" y="5472712"/>
            <a:ext cx="7780564" cy="74030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04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297F71B-AFCC-4D59-88D2-6A9C9250D5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9"/>
            <a:ext cx="12192000" cy="6859389"/>
          </a:xfrm>
          <a:prstGeom prst="rect">
            <a:avLst/>
          </a:prstGeom>
        </p:spPr>
      </p:pic>
      <p:pic>
        <p:nvPicPr>
          <p:cNvPr id="2051" name="Picture 3" descr="C:\Users\Aleksandrov_AA\Downloads\photo_5377624965756604684_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47" y="146650"/>
            <a:ext cx="9864160" cy="602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6C8313F-3E5D-4C7E-A3DF-C1EA678FD7C5}"/>
              </a:ext>
            </a:extLst>
          </p:cNvPr>
          <p:cNvSpPr txBox="1"/>
          <p:nvPr/>
        </p:nvSpPr>
        <p:spPr>
          <a:xfrm>
            <a:off x="1568070" y="2915123"/>
            <a:ext cx="9238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117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https://nopriz.ru/</a:t>
            </a:r>
            <a:endParaRPr lang="ru-RU" sz="4000" b="1" dirty="0">
              <a:solidFill>
                <a:srgbClr val="0117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5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12422" y="493896"/>
            <a:ext cx="78785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сведениям, которые ведут национальные объединения,</a:t>
            </a:r>
          </a:p>
          <a:p>
            <a:pPr algn="just"/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 30 января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2023 года НОПРИЗ объединяет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218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саморегулируемых организаций, из которых: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171 –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СРО, основанных на членстве лиц, осуществляющих подготовку проектной документации </a:t>
            </a:r>
          </a:p>
          <a:p>
            <a:pPr algn="just"/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47 –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СРО, основанных на членстве лиц, выполняющих инженерные изыскания </a:t>
            </a:r>
          </a:p>
          <a:p>
            <a:pPr algn="just"/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Всего членами указанных СРО являются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69037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17283 изыскательских</a:t>
            </a:r>
          </a:p>
          <a:p>
            <a:pPr marL="342900" indent="-342900" algn="just">
              <a:buFontTx/>
              <a:buChar char="-"/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51754 проектных</a:t>
            </a:r>
          </a:p>
          <a:p>
            <a:pPr algn="just"/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НОПРИЗ формирует НРС – Национальный реестр специалистов на основании предоставленных сведений, определенных законодательством. </a:t>
            </a:r>
          </a:p>
          <a:p>
            <a:pPr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НРС включено </a:t>
            </a:r>
            <a:r>
              <a:rPr lang="ru-RU" sz="2000" b="1" kern="18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145365</a:t>
            </a:r>
            <a:r>
              <a:rPr lang="ru-RU" sz="2000" b="1" kern="18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 в области изысканий и проектирования</a:t>
            </a:r>
            <a:endParaRPr lang="ru-RU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55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1633</Words>
  <Application>Microsoft Office PowerPoint</Application>
  <PresentationFormat>Произвольный</PresentationFormat>
  <Paragraphs>227</Paragraphs>
  <Slides>22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Чунихина Галина Юрьевна</cp:lastModifiedBy>
  <cp:revision>53</cp:revision>
  <dcterms:created xsi:type="dcterms:W3CDTF">2023-10-09T14:00:29Z</dcterms:created>
  <dcterms:modified xsi:type="dcterms:W3CDTF">2024-03-28T16:25:33Z</dcterms:modified>
</cp:coreProperties>
</file>